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699" r:id="rId5"/>
    <p:sldMasterId id="2147483711" r:id="rId6"/>
  </p:sldMasterIdLst>
  <p:sldIdLst>
    <p:sldId id="260" r:id="rId7"/>
    <p:sldId id="261" r:id="rId8"/>
    <p:sldId id="256" r:id="rId9"/>
    <p:sldId id="257" r:id="rId10"/>
    <p:sldId id="259" r:id="rId11"/>
    <p:sldId id="263" r:id="rId12"/>
    <p:sldId id="265" r:id="rId13"/>
    <p:sldId id="266" r:id="rId14"/>
    <p:sldId id="258" r:id="rId1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92" d="100"/>
          <a:sy n="92" d="100"/>
        </p:scale>
        <p:origin x="12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7" name="Image 36"/>
          <p:cNvPicPr/>
          <p:nvPr/>
        </p:nvPicPr>
        <p:blipFill>
          <a:blip r:embed="rId2"/>
          <a:stretch>
            <a:fillRect/>
          </a:stretch>
        </p:blipFill>
        <p:spPr>
          <a:xfrm>
            <a:off x="2079000" y="1604520"/>
            <a:ext cx="4984920" cy="3977280"/>
          </a:xfrm>
          <a:prstGeom prst="rect">
            <a:avLst/>
          </a:prstGeom>
          <a:ln>
            <a:noFill/>
          </a:ln>
        </p:spPr>
      </p:pic>
      <p:pic>
        <p:nvPicPr>
          <p:cNvPr id="38" name="Image 37"/>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6" name="Image 75"/>
          <p:cNvPicPr/>
          <p:nvPr/>
        </p:nvPicPr>
        <p:blipFill>
          <a:blip r:embed="rId2"/>
          <a:stretch>
            <a:fillRect/>
          </a:stretch>
        </p:blipFill>
        <p:spPr>
          <a:xfrm>
            <a:off x="2079000" y="1604520"/>
            <a:ext cx="4984920" cy="3977280"/>
          </a:xfrm>
          <a:prstGeom prst="rect">
            <a:avLst/>
          </a:prstGeom>
          <a:ln>
            <a:noFill/>
          </a:ln>
        </p:spPr>
      </p:pic>
      <p:pic>
        <p:nvPicPr>
          <p:cNvPr id="77" name="Image 76"/>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4"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95"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9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0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1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14"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15" name="Image 114"/>
          <p:cNvPicPr/>
          <p:nvPr/>
        </p:nvPicPr>
        <p:blipFill>
          <a:blip r:embed="rId2"/>
          <a:stretch>
            <a:fillRect/>
          </a:stretch>
        </p:blipFill>
        <p:spPr>
          <a:xfrm>
            <a:off x="2079000" y="1604520"/>
            <a:ext cx="4984920" cy="3977280"/>
          </a:xfrm>
          <a:prstGeom prst="rect">
            <a:avLst/>
          </a:prstGeom>
          <a:ln>
            <a:noFill/>
          </a:ln>
        </p:spPr>
      </p:pic>
      <p:pic>
        <p:nvPicPr>
          <p:cNvPr id="116" name="Image 115"/>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10222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77608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1344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7293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8135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205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1972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9968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65330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4800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977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9779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2640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4485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19227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2307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72873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81498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6318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4386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98871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52295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272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9785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21007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185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2100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4952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3268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70298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81247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24526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817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fr-FR" sz="4400">
                <a:solidFill>
                  <a:srgbClr val="000000"/>
                </a:solidFill>
                <a:latin typeface="Calibri"/>
              </a:rPr>
              <a:t>Cliquez pour éditer le format du texte-titreModifiez le style du titre</a:t>
            </a:r>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fr-FR" sz="1200">
                <a:solidFill>
                  <a:srgbClr val="8B8B8B"/>
                </a:solidFill>
                <a:latin typeface="Calibri"/>
              </a:rPr>
              <a:t>06/01/2016</a:t>
            </a:r>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6BADF0F5-A085-439A-8947-969C8AA18F91}" type="slidenum">
              <a:rPr lang="fr-FR" sz="1200">
                <a:solidFill>
                  <a:srgbClr val="8B8B8B"/>
                </a:solidFill>
                <a:latin typeface="Calibri"/>
              </a:rPr>
              <a:t>‹N°›</a:t>
            </a:fld>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Calibri"/>
              </a:rPr>
              <a:t>Cliquez pour éditer le format du plan de texte</a:t>
            </a:r>
            <a:endParaRPr/>
          </a:p>
          <a:p>
            <a:pPr lvl="1">
              <a:buSzPct val="75000"/>
              <a:buFont typeface="StarSymbol"/>
              <a:buChar char=""/>
            </a:pPr>
            <a:r>
              <a:rPr lang="fr-FR" sz="2400">
                <a:latin typeface="Calibri"/>
              </a:rPr>
              <a:t>Second niveau de plan</a:t>
            </a:r>
            <a:endParaRPr/>
          </a:p>
          <a:p>
            <a:pPr lvl="2">
              <a:buSzPct val="45000"/>
              <a:buFont typeface="StarSymbol"/>
              <a:buChar char=""/>
            </a:pPr>
            <a:r>
              <a:rPr lang="fr-FR" sz="2000">
                <a:latin typeface="Calibri"/>
              </a:rPr>
              <a:t>Troisième niveau de plan</a:t>
            </a:r>
            <a:endParaRPr/>
          </a:p>
          <a:p>
            <a:pPr lvl="3">
              <a:buSzPct val="75000"/>
              <a:buFont typeface="StarSymbol"/>
              <a:buChar char=""/>
            </a:pPr>
            <a:r>
              <a:rPr lang="fr-FR" sz="2000">
                <a:latin typeface="Calibri"/>
              </a:rPr>
              <a:t>Quatrième niveau de plan</a:t>
            </a:r>
            <a:endParaRPr/>
          </a:p>
          <a:p>
            <a:pPr lvl="4">
              <a:buSzPct val="45000"/>
              <a:buFont typeface="StarSymbol"/>
              <a:buChar char=""/>
            </a:pPr>
            <a:r>
              <a:rPr lang="fr-FR" sz="2000">
                <a:latin typeface="Calibri"/>
              </a:rPr>
              <a:t>Cinquième niveau de plan</a:t>
            </a:r>
            <a:endParaRPr/>
          </a:p>
          <a:p>
            <a:pPr lvl="5">
              <a:buSzPct val="45000"/>
              <a:buFont typeface="StarSymbol"/>
              <a:buChar char=""/>
            </a:pPr>
            <a:r>
              <a:rPr lang="fr-FR" sz="2000">
                <a:latin typeface="Calibri"/>
              </a:rPr>
              <a:t>Sixième niveau de plan</a:t>
            </a:r>
            <a:endParaRPr/>
          </a:p>
          <a:p>
            <a:pPr lvl="6">
              <a:buSzPct val="45000"/>
              <a:buFont typeface="StarSymbol"/>
              <a:buChar char=""/>
            </a:pPr>
            <a:r>
              <a:rPr lang="fr-FR" sz="2000">
                <a:latin typeface="Calibri"/>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a:solidFill>
                  <a:srgbClr val="000000"/>
                </a:solidFill>
                <a:latin typeface="Calibri"/>
              </a:rPr>
              <a:t>Cliquez pour éditer le format du texte-titreModifiez le style du titre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fr-FR" sz="3200">
                <a:solidFill>
                  <a:srgbClr val="000000"/>
                </a:solidFill>
                <a:latin typeface="Calibri"/>
              </a:rPr>
              <a:t>Cliquez pour éditer le format du plan de texte</a:t>
            </a:r>
            <a:endParaRPr/>
          </a:p>
          <a:p>
            <a:pPr lvl="1">
              <a:buSzPct val="75000"/>
              <a:buFont typeface="StarSymbol"/>
              <a:buChar char=""/>
            </a:pPr>
            <a:r>
              <a:rPr lang="fr-FR" sz="3200">
                <a:solidFill>
                  <a:srgbClr val="000000"/>
                </a:solidFill>
                <a:latin typeface="Calibri"/>
              </a:rPr>
              <a:t>Second niveau de plan</a:t>
            </a:r>
            <a:endParaRPr/>
          </a:p>
          <a:p>
            <a:pPr lvl="2">
              <a:buSzPct val="45000"/>
              <a:buFont typeface="StarSymbol"/>
              <a:buChar char=""/>
            </a:pPr>
            <a:r>
              <a:rPr lang="fr-FR" sz="3200">
                <a:solidFill>
                  <a:srgbClr val="000000"/>
                </a:solidFill>
                <a:latin typeface="Calibri"/>
              </a:rPr>
              <a:t>Troisième niveau de plan</a:t>
            </a:r>
            <a:endParaRPr/>
          </a:p>
          <a:p>
            <a:pPr lvl="3">
              <a:buSzPct val="75000"/>
              <a:buFont typeface="StarSymbol"/>
              <a:buChar char=""/>
            </a:pPr>
            <a:r>
              <a:rPr lang="fr-FR" sz="3200">
                <a:solidFill>
                  <a:srgbClr val="000000"/>
                </a:solidFill>
                <a:latin typeface="Calibri"/>
              </a:rPr>
              <a:t>Quatrième niveau de plan</a:t>
            </a:r>
            <a:endParaRPr/>
          </a:p>
          <a:p>
            <a:pPr lvl="4">
              <a:buSzPct val="45000"/>
              <a:buFont typeface="StarSymbol"/>
              <a:buChar char=""/>
            </a:pPr>
            <a:r>
              <a:rPr lang="fr-FR" sz="3200">
                <a:solidFill>
                  <a:srgbClr val="000000"/>
                </a:solidFill>
                <a:latin typeface="Calibri"/>
              </a:rPr>
              <a:t>Cinquième niveau de plan</a:t>
            </a:r>
            <a:endParaRPr/>
          </a:p>
          <a:p>
            <a:pPr lvl="5">
              <a:buSzPct val="45000"/>
              <a:buFont typeface="StarSymbol"/>
              <a:buChar char=""/>
            </a:pPr>
            <a:r>
              <a:rPr lang="fr-FR" sz="3200">
                <a:solidFill>
                  <a:srgbClr val="000000"/>
                </a:solidFill>
                <a:latin typeface="Calibri"/>
              </a:rPr>
              <a:t>Sixième niveau de plan</a:t>
            </a:r>
            <a:endParaRPr/>
          </a:p>
          <a:p>
            <a:pPr>
              <a:lnSpc>
                <a:spcPct val="100000"/>
              </a:lnSpc>
              <a:buFont typeface="Arial"/>
              <a:buChar char="•"/>
            </a:pPr>
            <a:r>
              <a:rPr lang="fr-FR" sz="3200">
                <a:solidFill>
                  <a:srgbClr val="000000"/>
                </a:solidFill>
                <a:latin typeface="Calibri"/>
              </a:rPr>
              <a:t>Septième niveau de planModifiez les styles du texte du masque</a:t>
            </a:r>
            <a:endParaRPr/>
          </a:p>
          <a:p>
            <a:pPr lvl="1">
              <a:lnSpc>
                <a:spcPct val="100000"/>
              </a:lnSpc>
              <a:buFont typeface="Arial"/>
              <a:buChar char="–"/>
            </a:pPr>
            <a:r>
              <a:rPr lang="fr-FR" sz="2800">
                <a:solidFill>
                  <a:srgbClr val="000000"/>
                </a:solidFill>
                <a:latin typeface="Calibri"/>
              </a:rPr>
              <a:t>Deuxième niveau</a:t>
            </a:r>
            <a:endParaRPr/>
          </a:p>
          <a:p>
            <a:pPr lvl="2">
              <a:lnSpc>
                <a:spcPct val="100000"/>
              </a:lnSpc>
              <a:buFont typeface="Arial"/>
              <a:buChar char="•"/>
            </a:pPr>
            <a:r>
              <a:rPr lang="fr-FR" sz="2400">
                <a:solidFill>
                  <a:srgbClr val="000000"/>
                </a:solidFill>
                <a:latin typeface="Calibri"/>
              </a:rPr>
              <a:t>Troisième niveau</a:t>
            </a:r>
            <a:endParaRPr/>
          </a:p>
          <a:p>
            <a:pPr lvl="3">
              <a:lnSpc>
                <a:spcPct val="100000"/>
              </a:lnSpc>
              <a:buFont typeface="Arial"/>
              <a:buChar char="–"/>
            </a:pPr>
            <a:r>
              <a:rPr lang="fr-FR" sz="2000">
                <a:solidFill>
                  <a:srgbClr val="000000"/>
                </a:solidFill>
                <a:latin typeface="Calibri"/>
              </a:rPr>
              <a:t>Quatrième niveau</a:t>
            </a:r>
            <a:endParaRPr/>
          </a:p>
          <a:p>
            <a:pPr lvl="4">
              <a:lnSpc>
                <a:spcPct val="100000"/>
              </a:lnSpc>
              <a:buFont typeface="Arial"/>
              <a:buChar char="»"/>
            </a:pPr>
            <a:r>
              <a:rPr lang="fr-FR" sz="2000">
                <a:solidFill>
                  <a:srgbClr val="000000"/>
                </a:solidFill>
                <a:latin typeface="Calibri"/>
              </a:rPr>
              <a:t>Cinquième niveau</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fr-FR" sz="1200">
                <a:solidFill>
                  <a:srgbClr val="8B8B8B"/>
                </a:solidFill>
                <a:latin typeface="Calibri"/>
              </a:rPr>
              <a:t>06/01/2016</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E3D1EF4D-3FB5-4FA0-B154-9450719FD000}" type="slidenum">
              <a:rPr lang="fr-FR" sz="1200">
                <a:solidFill>
                  <a:srgbClr val="8B8B8B"/>
                </a:solidFill>
                <a:latin typeface="Calibri"/>
              </a:rPr>
              <a:t>‹N°›</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a:solidFill>
                  <a:srgbClr val="000000"/>
                </a:solidFill>
                <a:latin typeface="Calibri"/>
              </a:rPr>
              <a:t>Cliquez pour éditer le format du texte-titreModifiez le style du titre</a:t>
            </a:r>
            <a:endParaRPr/>
          </a:p>
        </p:txBody>
      </p:sp>
      <p:sp>
        <p:nvSpPr>
          <p:cNvPr id="79"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fr-FR" sz="1200">
                <a:solidFill>
                  <a:srgbClr val="8B8B8B"/>
                </a:solidFill>
                <a:latin typeface="Calibri"/>
              </a:rPr>
              <a:t>06/01/2016</a:t>
            </a:r>
            <a:endParaRPr/>
          </a:p>
        </p:txBody>
      </p:sp>
      <p:sp>
        <p:nvSpPr>
          <p:cNvPr id="80" name="PlaceHolder 3"/>
          <p:cNvSpPr>
            <a:spLocks noGrp="1"/>
          </p:cNvSpPr>
          <p:nvPr>
            <p:ph type="ftr"/>
          </p:nvPr>
        </p:nvSpPr>
        <p:spPr>
          <a:xfrm>
            <a:off x="3124080" y="6356520"/>
            <a:ext cx="2895120" cy="364680"/>
          </a:xfrm>
          <a:prstGeom prst="rect">
            <a:avLst/>
          </a:prstGeom>
        </p:spPr>
        <p:txBody>
          <a:bodyPr anchor="ctr"/>
          <a:lstStyle/>
          <a:p>
            <a:endParaRPr/>
          </a:p>
        </p:txBody>
      </p:sp>
      <p:sp>
        <p:nvSpPr>
          <p:cNvPr id="81"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2B019F5F-FA0E-4570-8506-70DF30792214}" type="slidenum">
              <a:rPr lang="fr-FR" sz="1200">
                <a:solidFill>
                  <a:srgbClr val="8B8B8B"/>
                </a:solidFill>
                <a:latin typeface="Calibri"/>
              </a:rPr>
              <a:t>‹N°›</a:t>
            </a:fld>
            <a:endParaRPr/>
          </a:p>
        </p:txBody>
      </p:sp>
      <p:sp>
        <p:nvSpPr>
          <p:cNvPr id="82"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Calibri"/>
              </a:rPr>
              <a:t>Cliquez pour éditer le format du plan de texte</a:t>
            </a:r>
            <a:endParaRPr/>
          </a:p>
          <a:p>
            <a:pPr lvl="1">
              <a:buSzPct val="75000"/>
              <a:buFont typeface="StarSymbol"/>
              <a:buChar char=""/>
            </a:pPr>
            <a:r>
              <a:rPr lang="fr-FR" sz="2400">
                <a:latin typeface="Calibri"/>
              </a:rPr>
              <a:t>Second niveau de plan</a:t>
            </a:r>
            <a:endParaRPr/>
          </a:p>
          <a:p>
            <a:pPr lvl="2">
              <a:buSzPct val="45000"/>
              <a:buFont typeface="StarSymbol"/>
              <a:buChar char=""/>
            </a:pPr>
            <a:r>
              <a:rPr lang="fr-FR" sz="2000">
                <a:latin typeface="Calibri"/>
              </a:rPr>
              <a:t>Troisième niveau de plan</a:t>
            </a:r>
            <a:endParaRPr/>
          </a:p>
          <a:p>
            <a:pPr lvl="3">
              <a:buSzPct val="75000"/>
              <a:buFont typeface="StarSymbol"/>
              <a:buChar char=""/>
            </a:pPr>
            <a:r>
              <a:rPr lang="fr-FR" sz="2000">
                <a:latin typeface="Calibri"/>
              </a:rPr>
              <a:t>Quatrième niveau de plan</a:t>
            </a:r>
            <a:endParaRPr/>
          </a:p>
          <a:p>
            <a:pPr lvl="4">
              <a:buSzPct val="45000"/>
              <a:buFont typeface="StarSymbol"/>
              <a:buChar char=""/>
            </a:pPr>
            <a:r>
              <a:rPr lang="fr-FR" sz="2000">
                <a:latin typeface="Calibri"/>
              </a:rPr>
              <a:t>Cinquième niveau de plan</a:t>
            </a:r>
            <a:endParaRPr/>
          </a:p>
          <a:p>
            <a:pPr lvl="5">
              <a:buSzPct val="45000"/>
              <a:buFont typeface="StarSymbol"/>
              <a:buChar char=""/>
            </a:pPr>
            <a:r>
              <a:rPr lang="fr-FR" sz="2000">
                <a:latin typeface="Calibri"/>
              </a:rPr>
              <a:t>Sixième niveau de plan</a:t>
            </a:r>
            <a:endParaRPr/>
          </a:p>
          <a:p>
            <a:pPr lvl="6">
              <a:buSzPct val="45000"/>
              <a:buFont typeface="StarSymbol"/>
              <a:buChar char=""/>
            </a:pPr>
            <a:r>
              <a:rPr lang="fr-FR" sz="2000">
                <a:latin typeface="Calibri"/>
              </a:rP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81880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63225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543CA6-8795-4215-9F27-9E35EA01FABD}" type="datetimeFigureOut">
              <a:rPr lang="fr-FR" smtClean="0">
                <a:solidFill>
                  <a:prstClr val="black">
                    <a:tint val="75000"/>
                  </a:prstClr>
                </a:solidFill>
              </a:rPr>
              <a:pPr/>
              <a:t>08/01/2016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1BF901-8259-4A41-9321-03A19A0A709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893516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NUL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80"/>
            <a:ext cx="8229240" cy="5647556"/>
          </a:xfrm>
        </p:spPr>
        <p:txBody>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34" y="41370"/>
            <a:ext cx="8370606" cy="6510681"/>
          </a:xfrm>
          <a:prstGeom prst="rect">
            <a:avLst/>
          </a:prstGeom>
        </p:spPr>
      </p:pic>
      <p:sp>
        <p:nvSpPr>
          <p:cNvPr id="7" name="ZoneTexte 6"/>
          <p:cNvSpPr txBox="1"/>
          <p:nvPr/>
        </p:nvSpPr>
        <p:spPr>
          <a:xfrm>
            <a:off x="315834" y="4305282"/>
            <a:ext cx="6071788" cy="2246769"/>
          </a:xfrm>
          <a:prstGeom prst="rect">
            <a:avLst/>
          </a:prstGeom>
          <a:noFill/>
        </p:spPr>
        <p:txBody>
          <a:bodyPr wrap="square" rtlCol="0">
            <a:spAutoFit/>
          </a:bodyPr>
          <a:lstStyle/>
          <a:p>
            <a:r>
              <a:rPr lang="fr-FR" sz="2000" dirty="0" smtClean="0">
                <a:solidFill>
                  <a:srgbClr val="FF0000"/>
                </a:solidFill>
              </a:rPr>
              <a:t>Sommaire : </a:t>
            </a:r>
          </a:p>
          <a:p>
            <a:r>
              <a:rPr lang="fr-FR" sz="2000" dirty="0" smtClean="0">
                <a:solidFill>
                  <a:srgbClr val="FF0000"/>
                </a:solidFill>
              </a:rPr>
              <a:t>Introduction </a:t>
            </a:r>
          </a:p>
          <a:p>
            <a:r>
              <a:rPr lang="fr-FR" sz="2000" dirty="0" smtClean="0">
                <a:solidFill>
                  <a:srgbClr val="FF0000"/>
                </a:solidFill>
              </a:rPr>
              <a:t>1- Les mutations du travail ouvrier de 1830 à 1975</a:t>
            </a:r>
          </a:p>
          <a:p>
            <a:r>
              <a:rPr lang="fr-FR" sz="2000" dirty="0" smtClean="0">
                <a:solidFill>
                  <a:srgbClr val="FF0000"/>
                </a:solidFill>
              </a:rPr>
              <a:t>2- L’organisation du monde ouvrier de 1830 à 1975</a:t>
            </a:r>
          </a:p>
          <a:p>
            <a:r>
              <a:rPr lang="fr-FR" sz="2000" dirty="0" smtClean="0">
                <a:solidFill>
                  <a:srgbClr val="FF0000"/>
                </a:solidFill>
              </a:rPr>
              <a:t>4-La vie et la culture ouvrière de 1830 à 1975 </a:t>
            </a:r>
          </a:p>
          <a:p>
            <a:r>
              <a:rPr lang="fr-FR" sz="2000" dirty="0" smtClean="0">
                <a:solidFill>
                  <a:srgbClr val="FF0000"/>
                </a:solidFill>
              </a:rPr>
              <a:t>4- La grève de Carmaux et ses conséquences </a:t>
            </a:r>
          </a:p>
          <a:p>
            <a:r>
              <a:rPr lang="fr-FR" sz="2000" dirty="0" smtClean="0">
                <a:solidFill>
                  <a:srgbClr val="FF0000"/>
                </a:solidFill>
              </a:rPr>
              <a:t>5- Conclusion  </a:t>
            </a:r>
            <a:endParaRPr lang="fr-FR" sz="2000" dirty="0">
              <a:solidFill>
                <a:srgbClr val="FF0000"/>
              </a:solidFill>
            </a:endParaRPr>
          </a:p>
        </p:txBody>
      </p:sp>
    </p:spTree>
    <p:extLst>
      <p:ext uri="{BB962C8B-B14F-4D97-AF65-F5344CB8AC3E}">
        <p14:creationId xmlns:p14="http://schemas.microsoft.com/office/powerpoint/2010/main" val="548246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292" y="931493"/>
            <a:ext cx="8229240" cy="3734512"/>
          </a:xfrm>
        </p:spPr>
        <p:txBody>
          <a:bodyPr/>
          <a:lstStyle/>
          <a:p>
            <a:r>
              <a:rPr lang="fr-FR" sz="2000" dirty="0" smtClean="0"/>
              <a:t>                           Questions sur le sujet :</a:t>
            </a:r>
            <a:br>
              <a:rPr lang="fr-FR" sz="2000" dirty="0" smtClean="0"/>
            </a:br>
            <a:r>
              <a:rPr lang="fr-FR" sz="2000" dirty="0" smtClean="0"/>
              <a:t/>
            </a:r>
            <a:br>
              <a:rPr lang="fr-FR" sz="2000" dirty="0" smtClean="0"/>
            </a:br>
            <a:r>
              <a:rPr lang="fr-FR" sz="2000" dirty="0" smtClean="0"/>
              <a:t>1- Quels événements sont à l’origine de la grève de 1892 à Carmaux ?</a:t>
            </a:r>
            <a:br>
              <a:rPr lang="fr-FR" sz="2000" dirty="0" smtClean="0"/>
            </a:br>
            <a:r>
              <a:rPr lang="fr-FR" sz="2000" dirty="0"/>
              <a:t/>
            </a:r>
            <a:br>
              <a:rPr lang="fr-FR" sz="2000" dirty="0"/>
            </a:br>
            <a:r>
              <a:rPr lang="fr-FR" sz="2000" dirty="0" smtClean="0"/>
              <a:t>2- Quelle est  la réaction du gouvernement face à la grève ?</a:t>
            </a:r>
            <a:br>
              <a:rPr lang="fr-FR" sz="2000" dirty="0" smtClean="0"/>
            </a:br>
            <a:r>
              <a:rPr lang="fr-FR" sz="2000" dirty="0"/>
              <a:t/>
            </a:r>
            <a:br>
              <a:rPr lang="fr-FR" sz="2000" dirty="0"/>
            </a:br>
            <a:r>
              <a:rPr lang="fr-FR" sz="2000" dirty="0" smtClean="0"/>
              <a:t>3 – Pourquoi ouvre-t-elle la voie à une amélioration de la condition ouvrière ?</a:t>
            </a:r>
            <a:br>
              <a:rPr lang="fr-FR" sz="2000" dirty="0" smtClean="0"/>
            </a:br>
            <a:r>
              <a:rPr lang="fr-FR" sz="2000" dirty="0"/>
              <a:t/>
            </a:r>
            <a:br>
              <a:rPr lang="fr-FR" sz="2000" dirty="0"/>
            </a:br>
            <a:r>
              <a:rPr lang="fr-FR" sz="2000" dirty="0" smtClean="0"/>
              <a:t>4- Quel est l’aboutissement de ce mouvement ?</a:t>
            </a:r>
            <a:br>
              <a:rPr lang="fr-FR" sz="2000" dirty="0" smtClean="0"/>
            </a:br>
            <a:r>
              <a:rPr lang="fr-FR" sz="2000" dirty="0"/>
              <a:t/>
            </a:r>
            <a:br>
              <a:rPr lang="fr-FR" sz="2000" dirty="0"/>
            </a:br>
            <a:r>
              <a:rPr lang="fr-FR" sz="2000" dirty="0" smtClean="0"/>
              <a:t>5- Comment les ouvriers réagissent face à cette situation ?</a:t>
            </a:r>
            <a:endParaRPr lang="fr-FR" sz="2000" dirty="0"/>
          </a:p>
        </p:txBody>
      </p:sp>
    </p:spTree>
    <p:extLst>
      <p:ext uri="{BB962C8B-B14F-4D97-AF65-F5344CB8AC3E}">
        <p14:creationId xmlns:p14="http://schemas.microsoft.com/office/powerpoint/2010/main" val="41468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432721" y="-119470"/>
            <a:ext cx="8017205" cy="1469520"/>
          </a:xfrm>
          <a:prstGeom prst="rect">
            <a:avLst/>
          </a:prstGeom>
        </p:spPr>
        <p:txBody>
          <a:bodyPr anchor="ctr"/>
          <a:lstStyle/>
          <a:p>
            <a:pPr algn="ctr">
              <a:lnSpc>
                <a:spcPct val="100000"/>
              </a:lnSpc>
            </a:pPr>
            <a:r>
              <a:rPr lang="fr-FR" sz="2400" u="sng" dirty="0" smtClean="0">
                <a:solidFill>
                  <a:srgbClr val="FF0000"/>
                </a:solidFill>
                <a:latin typeface="Calibri"/>
              </a:rPr>
              <a:t>1-Les </a:t>
            </a:r>
            <a:r>
              <a:rPr lang="fr-FR" sz="2400" u="sng" dirty="0" smtClean="0">
                <a:solidFill>
                  <a:srgbClr val="FF0000"/>
                </a:solidFill>
                <a:latin typeface="Calibri"/>
              </a:rPr>
              <a:t>mutations du travail ouvrier de 1830 à </a:t>
            </a:r>
            <a:r>
              <a:rPr lang="fr-FR" sz="2400" u="sng" dirty="0" smtClean="0">
                <a:solidFill>
                  <a:srgbClr val="FF0000"/>
                </a:solidFill>
                <a:latin typeface="Calibri"/>
              </a:rPr>
              <a:t>1975</a:t>
            </a:r>
            <a:endParaRPr dirty="0"/>
          </a:p>
        </p:txBody>
      </p:sp>
      <p:sp>
        <p:nvSpPr>
          <p:cNvPr id="118" name="TextShape 2"/>
          <p:cNvSpPr txBox="1"/>
          <p:nvPr/>
        </p:nvSpPr>
        <p:spPr>
          <a:xfrm>
            <a:off x="323640" y="846475"/>
            <a:ext cx="8208720" cy="5040360"/>
          </a:xfrm>
          <a:prstGeom prst="rect">
            <a:avLst/>
          </a:prstGeom>
        </p:spPr>
        <p:txBody>
          <a:bodyPr/>
          <a:lstStyle/>
          <a:p>
            <a:pPr algn="just">
              <a:lnSpc>
                <a:spcPct val="100000"/>
              </a:lnSpc>
            </a:pPr>
            <a:r>
              <a:rPr lang="fr-FR" sz="3600" dirty="0">
                <a:solidFill>
                  <a:srgbClr val="FF0000"/>
                </a:solidFill>
                <a:latin typeface="Calibri"/>
              </a:rPr>
              <a:t>1830-1890</a:t>
            </a:r>
            <a:r>
              <a:rPr lang="fr-FR" sz="3200" dirty="0">
                <a:solidFill>
                  <a:srgbClr val="000000"/>
                </a:solidFill>
                <a:latin typeface="Calibri"/>
              </a:rPr>
              <a:t> </a:t>
            </a:r>
            <a:r>
              <a:rPr lang="fr-FR" sz="3200" dirty="0" smtClean="0">
                <a:solidFill>
                  <a:srgbClr val="000000"/>
                </a:solidFill>
                <a:latin typeface="Calibri"/>
              </a:rPr>
              <a:t>ouvrier = artisans </a:t>
            </a:r>
          </a:p>
          <a:p>
            <a:pPr algn="just">
              <a:lnSpc>
                <a:spcPct val="100000"/>
              </a:lnSpc>
            </a:pPr>
            <a:endParaRPr lang="fr-FR" sz="3200" dirty="0">
              <a:solidFill>
                <a:srgbClr val="000000"/>
              </a:solidFill>
              <a:latin typeface="Calibri"/>
            </a:endParaRPr>
          </a:p>
          <a:p>
            <a:pPr algn="just">
              <a:lnSpc>
                <a:spcPct val="100000"/>
              </a:lnSpc>
            </a:pPr>
            <a:endParaRPr lang="fr-FR" sz="3200" dirty="0" smtClean="0">
              <a:solidFill>
                <a:srgbClr val="000000"/>
              </a:solidFill>
              <a:latin typeface="Calibri"/>
            </a:endParaRPr>
          </a:p>
          <a:p>
            <a:pPr algn="just">
              <a:lnSpc>
                <a:spcPct val="100000"/>
              </a:lnSpc>
            </a:pPr>
            <a:endParaRPr lang="fr-FR" sz="3200" dirty="0" smtClean="0">
              <a:solidFill>
                <a:srgbClr val="000000"/>
              </a:solidFill>
              <a:latin typeface="Calibri"/>
            </a:endParaRPr>
          </a:p>
          <a:p>
            <a:pPr algn="just">
              <a:lnSpc>
                <a:spcPct val="100000"/>
              </a:lnSpc>
            </a:pPr>
            <a:endParaRPr lang="fr-FR" sz="3200" dirty="0">
              <a:solidFill>
                <a:srgbClr val="000000"/>
              </a:solidFill>
              <a:latin typeface="Calibri"/>
            </a:endParaRPr>
          </a:p>
          <a:p>
            <a:pPr algn="just">
              <a:lnSpc>
                <a:spcPct val="100000"/>
              </a:lnSpc>
            </a:pPr>
            <a:endParaRPr lang="fr-FR" sz="3200" dirty="0" smtClean="0">
              <a:solidFill>
                <a:srgbClr val="000000"/>
              </a:solidFill>
              <a:latin typeface="Calibri"/>
            </a:endParaRPr>
          </a:p>
          <a:p>
            <a:pPr algn="just">
              <a:lnSpc>
                <a:spcPct val="100000"/>
              </a:lnSpc>
            </a:pPr>
            <a:endParaRPr lang="fr-FR" sz="3200" dirty="0">
              <a:solidFill>
                <a:srgbClr val="000000"/>
              </a:solidFill>
              <a:latin typeface="Calibri"/>
            </a:endParaRPr>
          </a:p>
          <a:p>
            <a:pPr algn="just">
              <a:lnSpc>
                <a:spcPct val="100000"/>
              </a:lnSpc>
            </a:pPr>
            <a:endParaRPr lang="fr-FR" sz="3200" dirty="0">
              <a:solidFill>
                <a:srgbClr val="000000"/>
              </a:solidFill>
              <a:latin typeface="Calibri"/>
            </a:endParaRPr>
          </a:p>
          <a:p>
            <a:pPr algn="just">
              <a:lnSpc>
                <a:spcPct val="100000"/>
              </a:lnSpc>
            </a:pPr>
            <a:endParaRPr lang="fr-FR" sz="2400" dirty="0" smtClean="0">
              <a:solidFill>
                <a:srgbClr val="000000"/>
              </a:solidFill>
              <a:latin typeface="Calibri"/>
            </a:endParaRPr>
          </a:p>
          <a:p>
            <a:pPr algn="just">
              <a:lnSpc>
                <a:spcPct val="100000"/>
              </a:lnSpc>
            </a:pPr>
            <a:endParaRPr lang="fr-FR" sz="2400" dirty="0" smtClean="0">
              <a:solidFill>
                <a:srgbClr val="000000"/>
              </a:solidFill>
              <a:latin typeface="Calibri"/>
            </a:endParaRPr>
          </a:p>
          <a:p>
            <a:pPr algn="just">
              <a:lnSpc>
                <a:spcPct val="100000"/>
              </a:lnSpc>
            </a:pPr>
            <a:r>
              <a:rPr lang="fr-FR" sz="2400" dirty="0" smtClean="0">
                <a:solidFill>
                  <a:srgbClr val="000000"/>
                </a:solidFill>
                <a:latin typeface="Calibri"/>
              </a:rPr>
              <a:t>1890-1930: </a:t>
            </a:r>
            <a:r>
              <a:rPr lang="fr-FR" sz="2400" dirty="0">
                <a:solidFill>
                  <a:srgbClr val="000000"/>
                </a:solidFill>
                <a:latin typeface="Calibri"/>
              </a:rPr>
              <a:t>les ouvriers sont désormais </a:t>
            </a:r>
            <a:r>
              <a:rPr lang="fr-FR" sz="2400" b="1" dirty="0">
                <a:solidFill>
                  <a:srgbClr val="000000"/>
                </a:solidFill>
                <a:latin typeface="Calibri"/>
              </a:rPr>
              <a:t>urbains (EXODE RURAL</a:t>
            </a:r>
            <a:r>
              <a:rPr lang="fr-FR" sz="2400" b="1" dirty="0" smtClean="0">
                <a:solidFill>
                  <a:srgbClr val="000000"/>
                </a:solidFill>
                <a:latin typeface="Calibri"/>
              </a:rPr>
              <a:t>).</a:t>
            </a:r>
            <a:r>
              <a:rPr lang="fr-FR" sz="2400" dirty="0" smtClean="0">
                <a:solidFill>
                  <a:srgbClr val="000000"/>
                </a:solidFill>
                <a:latin typeface="Calibri"/>
              </a:rPr>
              <a:t> </a:t>
            </a:r>
          </a:p>
          <a:p>
            <a:pPr algn="just">
              <a:lnSpc>
                <a:spcPct val="100000"/>
              </a:lnSpc>
            </a:pPr>
            <a:r>
              <a:rPr lang="fr-FR" sz="2800" dirty="0" smtClean="0">
                <a:solidFill>
                  <a:srgbClr val="000000"/>
                </a:solidFill>
                <a:latin typeface="Calibri"/>
              </a:rPr>
              <a:t>C'est </a:t>
            </a:r>
            <a:r>
              <a:rPr lang="fr-FR" sz="2800" dirty="0">
                <a:solidFill>
                  <a:srgbClr val="000000"/>
                </a:solidFill>
                <a:latin typeface="Calibri"/>
              </a:rPr>
              <a:t>la naissance des grandes </a:t>
            </a:r>
            <a:r>
              <a:rPr lang="fr-FR" sz="2800" b="1" dirty="0">
                <a:solidFill>
                  <a:srgbClr val="000000"/>
                </a:solidFill>
                <a:latin typeface="Calibri"/>
              </a:rPr>
              <a:t>usines</a:t>
            </a:r>
            <a:r>
              <a:rPr lang="fr-FR" sz="2800" dirty="0">
                <a:solidFill>
                  <a:srgbClr val="000000"/>
                </a:solidFill>
                <a:latin typeface="Calibri"/>
              </a:rPr>
              <a:t> et du </a:t>
            </a:r>
            <a:r>
              <a:rPr lang="fr-FR" sz="2800" b="1" dirty="0">
                <a:solidFill>
                  <a:srgbClr val="000000"/>
                </a:solidFill>
                <a:latin typeface="Calibri"/>
              </a:rPr>
              <a:t>prolétariat</a:t>
            </a:r>
            <a:r>
              <a:rPr lang="fr-FR" sz="2800" dirty="0">
                <a:solidFill>
                  <a:srgbClr val="000000"/>
                </a:solidFill>
                <a:latin typeface="Calibri"/>
              </a:rPr>
              <a:t>.</a:t>
            </a:r>
            <a:endParaRPr sz="2800" dirty="0"/>
          </a:p>
          <a:p>
            <a:pPr algn="just">
              <a:lnSpc>
                <a:spcPct val="100000"/>
              </a:lnSpc>
            </a:pPr>
            <a:endParaRP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40" y="1568258"/>
            <a:ext cx="8223605" cy="376227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p:spPr>
        <p:txBody>
          <a:bodyPr anchor="ctr"/>
          <a:lstStyle/>
          <a:p>
            <a:endParaRPr/>
          </a:p>
        </p:txBody>
      </p:sp>
      <p:pic>
        <p:nvPicPr>
          <p:cNvPr id="120" name="Espace réservé du contenu 3"/>
          <p:cNvPicPr/>
          <p:nvPr/>
        </p:nvPicPr>
        <p:blipFill>
          <a:blip r:embed="rId2"/>
          <a:stretch>
            <a:fillRect/>
          </a:stretch>
        </p:blipFill>
        <p:spPr>
          <a:xfrm>
            <a:off x="432000" y="496080"/>
            <a:ext cx="8352000" cy="5047920"/>
          </a:xfrm>
          <a:prstGeom prst="rect">
            <a:avLst/>
          </a:prstGeom>
          <a:ln>
            <a:noFill/>
          </a:ln>
        </p:spPr>
      </p:pic>
      <p:sp>
        <p:nvSpPr>
          <p:cNvPr id="121" name="TextShape 2"/>
          <p:cNvSpPr txBox="1"/>
          <p:nvPr/>
        </p:nvSpPr>
        <p:spPr>
          <a:xfrm>
            <a:off x="56520" y="5832000"/>
            <a:ext cx="9015480" cy="792000"/>
          </a:xfrm>
          <a:prstGeom prst="rect">
            <a:avLst/>
          </a:prstGeom>
        </p:spPr>
        <p:txBody>
          <a:bodyPr lIns="0" tIns="0" rIns="0" bIns="0" anchor="ctr"/>
          <a:lstStyle/>
          <a:p>
            <a:pPr algn="ctr">
              <a:lnSpc>
                <a:spcPct val="100000"/>
              </a:lnSpc>
            </a:pPr>
            <a:r>
              <a:rPr lang="fr-FR" sz="2400">
                <a:solidFill>
                  <a:srgbClr val="000000"/>
                </a:solidFill>
                <a:latin typeface="Calibri"/>
              </a:rPr>
              <a:t>Travail au cours duquel chaque ouvrier effectue une seule tâche sur des pièces défilant devant lui.</a:t>
            </a:r>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96080"/>
            <a:ext cx="8614800" cy="504792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291123" y="586407"/>
            <a:ext cx="8229240" cy="6106320"/>
          </a:xfrm>
          <a:prstGeom prst="rect">
            <a:avLst/>
          </a:prstGeom>
        </p:spPr>
        <p:txBody>
          <a:bodyPr anchor="ctr"/>
          <a:lstStyle/>
          <a:p>
            <a:pPr>
              <a:lnSpc>
                <a:spcPct val="100000"/>
              </a:lnSpc>
            </a:pPr>
            <a:endParaRPr lang="fr-FR" sz="2400" b="1" dirty="0" smtClean="0">
              <a:solidFill>
                <a:srgbClr val="FF0000"/>
              </a:solidFill>
              <a:latin typeface="Calibri"/>
            </a:endParaRPr>
          </a:p>
          <a:p>
            <a:pPr algn="ctr">
              <a:lnSpc>
                <a:spcPct val="100000"/>
              </a:lnSpc>
            </a:pPr>
            <a:endParaRPr lang="fr-FR" sz="2400" b="1" dirty="0">
              <a:solidFill>
                <a:srgbClr val="FF0000"/>
              </a:solidFill>
              <a:latin typeface="Calibri"/>
            </a:endParaRPr>
          </a:p>
          <a:p>
            <a:pPr algn="ctr">
              <a:lnSpc>
                <a:spcPct val="100000"/>
              </a:lnSpc>
            </a:pPr>
            <a:endParaRPr lang="fr-FR" sz="2400" b="1" dirty="0" smtClean="0">
              <a:solidFill>
                <a:srgbClr val="FF0000"/>
              </a:solidFill>
              <a:latin typeface="Calibri"/>
            </a:endParaRPr>
          </a:p>
          <a:p>
            <a:pPr algn="ctr">
              <a:lnSpc>
                <a:spcPct val="100000"/>
              </a:lnSpc>
            </a:pPr>
            <a:endParaRPr lang="fr-FR" sz="2400" b="1" dirty="0">
              <a:solidFill>
                <a:srgbClr val="FF0000"/>
              </a:solidFill>
              <a:latin typeface="Calibri"/>
            </a:endParaRPr>
          </a:p>
          <a:p>
            <a:pPr algn="ctr">
              <a:lnSpc>
                <a:spcPct val="100000"/>
              </a:lnSpc>
            </a:pPr>
            <a:endParaRPr lang="fr-FR" sz="2400" dirty="0" smtClean="0">
              <a:solidFill>
                <a:srgbClr val="000000"/>
              </a:solidFill>
              <a:latin typeface="Calibri"/>
            </a:endParaRPr>
          </a:p>
          <a:p>
            <a:pPr algn="ctr">
              <a:lnSpc>
                <a:spcPct val="100000"/>
              </a:lnSpc>
            </a:pPr>
            <a:endParaRPr lang="fr-FR" sz="2400" dirty="0">
              <a:solidFill>
                <a:srgbClr val="000000"/>
              </a:solidFill>
              <a:latin typeface="Calibri"/>
            </a:endParaRPr>
          </a:p>
          <a:p>
            <a:pPr algn="ctr">
              <a:lnSpc>
                <a:spcPct val="100000"/>
              </a:lnSpc>
            </a:pPr>
            <a:endParaRPr lang="fr-FR" sz="2400" dirty="0" smtClean="0">
              <a:solidFill>
                <a:srgbClr val="000000"/>
              </a:solidFill>
              <a:latin typeface="Calibri"/>
            </a:endParaRPr>
          </a:p>
          <a:p>
            <a:pPr algn="ctr">
              <a:lnSpc>
                <a:spcPct val="100000"/>
              </a:lnSpc>
            </a:pPr>
            <a:endParaRPr lang="fr-FR" sz="2400" dirty="0">
              <a:solidFill>
                <a:srgbClr val="000000"/>
              </a:solidFill>
              <a:latin typeface="Calibri"/>
            </a:endParaRPr>
          </a:p>
          <a:p>
            <a:pPr algn="ctr">
              <a:lnSpc>
                <a:spcPct val="100000"/>
              </a:lnSpc>
            </a:pPr>
            <a:endParaRPr lang="fr-FR" sz="2400" dirty="0" smtClean="0">
              <a:solidFill>
                <a:srgbClr val="000000"/>
              </a:solidFill>
              <a:latin typeface="Calibri"/>
            </a:endParaRPr>
          </a:p>
          <a:p>
            <a:pPr algn="ctr">
              <a:lnSpc>
                <a:spcPct val="100000"/>
              </a:lnSpc>
            </a:pPr>
            <a:endParaRPr lang="fr-FR" sz="2400" dirty="0">
              <a:solidFill>
                <a:srgbClr val="000000"/>
              </a:solidFill>
              <a:latin typeface="Calibri"/>
            </a:endParaRPr>
          </a:p>
          <a:p>
            <a:pPr algn="ctr">
              <a:lnSpc>
                <a:spcPct val="100000"/>
              </a:lnSpc>
            </a:pPr>
            <a:endParaRPr lang="fr-FR" sz="2400" dirty="0" smtClean="0">
              <a:solidFill>
                <a:srgbClr val="000000"/>
              </a:solidFill>
              <a:latin typeface="Calibri"/>
            </a:endParaRPr>
          </a:p>
          <a:p>
            <a:pPr algn="ctr">
              <a:lnSpc>
                <a:spcPct val="100000"/>
              </a:lnSpc>
            </a:pPr>
            <a:endParaRPr lang="fr-FR" sz="2400" dirty="0" smtClean="0">
              <a:solidFill>
                <a:srgbClr val="000000"/>
              </a:solidFill>
              <a:latin typeface="Calibri"/>
            </a:endParaRPr>
          </a:p>
          <a:p>
            <a:pPr algn="ctr">
              <a:lnSpc>
                <a:spcPct val="100000"/>
              </a:lnSpc>
            </a:pPr>
            <a:endParaRPr lang="fr-FR" sz="2400" dirty="0">
              <a:solidFill>
                <a:srgbClr val="000000"/>
              </a:solidFill>
              <a:latin typeface="Calibri"/>
            </a:endParaRPr>
          </a:p>
          <a:p>
            <a:pPr algn="ctr">
              <a:lnSpc>
                <a:spcPct val="100000"/>
              </a:lnSpc>
            </a:pPr>
            <a:endParaRPr lang="fr-FR" sz="2400" dirty="0" smtClean="0">
              <a:solidFill>
                <a:srgbClr val="000000"/>
              </a:solidFill>
              <a:latin typeface="Calibri"/>
            </a:endParaRPr>
          </a:p>
          <a:p>
            <a:pPr algn="ctr">
              <a:lnSpc>
                <a:spcPct val="100000"/>
              </a:lnSpc>
            </a:pPr>
            <a:r>
              <a:rPr lang="fr-FR" sz="2400" dirty="0" smtClean="0">
                <a:solidFill>
                  <a:srgbClr val="000000"/>
                </a:solidFill>
                <a:latin typeface="Calibri"/>
              </a:rPr>
              <a:t>Les </a:t>
            </a:r>
            <a:r>
              <a:rPr lang="fr-FR" sz="2400" dirty="0">
                <a:solidFill>
                  <a:srgbClr val="000000"/>
                </a:solidFill>
                <a:latin typeface="Calibri"/>
              </a:rPr>
              <a:t>ouvriers trouvent ainsi une </a:t>
            </a:r>
            <a:r>
              <a:rPr lang="fr-FR" sz="2400" b="1" dirty="0">
                <a:solidFill>
                  <a:srgbClr val="FF0000"/>
                </a:solidFill>
                <a:latin typeface="Calibri"/>
              </a:rPr>
              <a:t>place dans la République française</a:t>
            </a:r>
            <a:r>
              <a:rPr lang="fr-FR" sz="2400" dirty="0">
                <a:solidFill>
                  <a:srgbClr val="000000"/>
                </a:solidFill>
                <a:latin typeface="Calibri"/>
              </a:rPr>
              <a:t>, d’autant plus qu’ils partagent ses valeurs d’égalité, de solidarité.</a:t>
            </a:r>
            <a:endParaRP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82" y="694216"/>
            <a:ext cx="9008918" cy="4709056"/>
          </a:xfrm>
          <a:prstGeom prst="rect">
            <a:avLst/>
          </a:prstGeom>
        </p:spPr>
      </p:pic>
      <p:sp>
        <p:nvSpPr>
          <p:cNvPr id="3" name="ZoneTexte 2"/>
          <p:cNvSpPr txBox="1"/>
          <p:nvPr/>
        </p:nvSpPr>
        <p:spPr>
          <a:xfrm>
            <a:off x="-831274" y="124742"/>
            <a:ext cx="7886700" cy="646331"/>
          </a:xfrm>
          <a:prstGeom prst="rect">
            <a:avLst/>
          </a:prstGeom>
          <a:noFill/>
        </p:spPr>
        <p:txBody>
          <a:bodyPr wrap="square" rtlCol="0">
            <a:spAutoFit/>
          </a:bodyPr>
          <a:lstStyle/>
          <a:p>
            <a:pPr algn="ctr">
              <a:lnSpc>
                <a:spcPct val="100000"/>
              </a:lnSpc>
            </a:pPr>
            <a:r>
              <a:rPr lang="fr-FR" u="sng" dirty="0">
                <a:solidFill>
                  <a:srgbClr val="FF0000"/>
                </a:solidFill>
                <a:latin typeface="Calibri"/>
              </a:rPr>
              <a:t>2 -L’organisation du monde ouvrier de 1830 à 1975 :</a:t>
            </a:r>
          </a:p>
          <a:p>
            <a:endParaRPr lang="fr-F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641238"/>
            <a:ext cx="7886700" cy="994172"/>
          </a:xfrm>
        </p:spPr>
        <p:txBody>
          <a:bodyPr/>
          <a:lstStyle/>
          <a:p>
            <a:r>
              <a:rPr lang="fr-FR" dirty="0" smtClean="0"/>
              <a:t>La vie et La culture ouvrière :</a:t>
            </a:r>
            <a:endParaRPr lang="fr-FR" dirty="0"/>
          </a:p>
        </p:txBody>
      </p:sp>
      <p:sp>
        <p:nvSpPr>
          <p:cNvPr id="3" name="Espace réservé du contenu 2"/>
          <p:cNvSpPr>
            <a:spLocks noGrp="1"/>
          </p:cNvSpPr>
          <p:nvPr>
            <p:ph idx="1"/>
          </p:nvPr>
        </p:nvSpPr>
        <p:spPr>
          <a:xfrm>
            <a:off x="628650" y="1635410"/>
            <a:ext cx="7886700" cy="4197389"/>
          </a:xfrm>
        </p:spPr>
        <p:txBody>
          <a:bodyPr>
            <a:normAutofit/>
          </a:bodyPr>
          <a:lstStyle/>
          <a:p>
            <a:pPr algn="just"/>
            <a:endParaRPr lang="fr-FR" sz="1500" dirty="0"/>
          </a:p>
          <a:p>
            <a:pPr algn="just"/>
            <a:endParaRPr lang="fr-FR" sz="1500" dirty="0"/>
          </a:p>
        </p:txBody>
      </p:sp>
      <p:sp>
        <p:nvSpPr>
          <p:cNvPr id="7" name="ZoneTexte 6"/>
          <p:cNvSpPr txBox="1"/>
          <p:nvPr/>
        </p:nvSpPr>
        <p:spPr>
          <a:xfrm>
            <a:off x="6109033" y="1635409"/>
            <a:ext cx="2406317" cy="1962076"/>
          </a:xfrm>
          <a:prstGeom prst="rect">
            <a:avLst/>
          </a:prstGeom>
          <a:noFill/>
        </p:spPr>
        <p:txBody>
          <a:bodyPr wrap="square" rtlCol="0">
            <a:spAutoFit/>
          </a:bodyPr>
          <a:lstStyle/>
          <a:p>
            <a:r>
              <a:rPr lang="fr-FR" sz="1350" dirty="0">
                <a:solidFill>
                  <a:prstClr val="black"/>
                </a:solidFill>
              </a:rPr>
              <a:t>Les ouvrier sont isolés, peu structurés et accablée par des conditions de travail difficiles alors ils construisent une sociabilité qui leur est propre. </a:t>
            </a:r>
          </a:p>
          <a:p>
            <a:r>
              <a:rPr lang="fr-FR" sz="1350" dirty="0">
                <a:solidFill>
                  <a:prstClr val="black"/>
                </a:solidFill>
              </a:rPr>
              <a:t>Ils vivent souvent près de leur lieu de travail et se retrouvent ainsi pour partager des loisirs.</a:t>
            </a:r>
          </a:p>
          <a:p>
            <a:endParaRPr lang="fr-FR" sz="1350" dirty="0">
              <a:solidFill>
                <a:prstClr val="black"/>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10" y="1443789"/>
            <a:ext cx="5487524" cy="4279410"/>
          </a:xfrm>
          <a:prstGeom prst="rect">
            <a:avLst/>
          </a:prstGeom>
        </p:spPr>
      </p:pic>
    </p:spTree>
    <p:extLst>
      <p:ext uri="{BB962C8B-B14F-4D97-AF65-F5344CB8AC3E}">
        <p14:creationId xmlns:p14="http://schemas.microsoft.com/office/powerpoint/2010/main" val="3123854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625768"/>
            <a:ext cx="7886700" cy="980448"/>
          </a:xfrm>
        </p:spPr>
        <p:txBody>
          <a:bodyPr/>
          <a:lstStyle/>
          <a:p>
            <a:r>
              <a:rPr lang="fr-FR" dirty="0" smtClean="0"/>
              <a:t>La Grève de Carmaux :</a:t>
            </a:r>
            <a:endParaRPr lang="fr-FR" dirty="0"/>
          </a:p>
        </p:txBody>
      </p:sp>
      <p:sp>
        <p:nvSpPr>
          <p:cNvPr id="3" name="Espace réservé du contenu 2"/>
          <p:cNvSpPr>
            <a:spLocks noGrp="1"/>
          </p:cNvSpPr>
          <p:nvPr>
            <p:ph idx="1"/>
          </p:nvPr>
        </p:nvSpPr>
        <p:spPr>
          <a:xfrm>
            <a:off x="628650" y="1606216"/>
            <a:ext cx="7886700" cy="3730354"/>
          </a:xfrm>
        </p:spPr>
        <p:txBody>
          <a:bodyPr/>
          <a:lstStyle/>
          <a:p>
            <a:pPr lvl="0" algn="just"/>
            <a:r>
              <a:rPr lang="fr-FR" sz="1500" dirty="0">
                <a:solidFill>
                  <a:prstClr val="black"/>
                </a:solidFill>
              </a:rPr>
              <a:t>En 1830-1975 des </a:t>
            </a:r>
            <a:r>
              <a:rPr lang="fr-FR" sz="1500" dirty="0">
                <a:solidFill>
                  <a:prstClr val="black"/>
                </a:solidFill>
              </a:rPr>
              <a:t>femmes, enfants et hommes </a:t>
            </a:r>
            <a:r>
              <a:rPr lang="fr-FR" sz="1500" dirty="0">
                <a:solidFill>
                  <a:prstClr val="black"/>
                </a:solidFill>
              </a:rPr>
              <a:t>sont forcées a travailler depuis 04h ou 05h du matin jusqu’à 22h et 23h du soir voir même minuit, très souvent ont leur fait passer la nuit entière a travailler. Face à des conditions de vie et de travail toujours plus difficiles, les ouvriers s’organise pour obtenir certaines revendications. Entre 1855 et 1914, 14 grèves sont organiser par les ouvriers, jusqu’en 1870, les ouvrier sont isolés, peut structurés et accablée par des conditions de travail difficiles.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9572" y="2785185"/>
            <a:ext cx="4058821" cy="3044115"/>
          </a:xfrm>
          <a:prstGeom prst="rect">
            <a:avLst/>
          </a:prstGeom>
        </p:spPr>
      </p:pic>
    </p:spTree>
    <p:extLst>
      <p:ext uri="{BB962C8B-B14F-4D97-AF65-F5344CB8AC3E}">
        <p14:creationId xmlns:p14="http://schemas.microsoft.com/office/powerpoint/2010/main" val="127877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5613" y="876271"/>
            <a:ext cx="6710614" cy="5909310"/>
          </a:xfrm>
          <a:prstGeom prst="rect">
            <a:avLst/>
          </a:prstGeom>
        </p:spPr>
        <p:txBody>
          <a:bodyPr wrap="square">
            <a:spAutoFit/>
          </a:bodyPr>
          <a:lstStyle/>
          <a:p>
            <a:pPr algn="just"/>
            <a:r>
              <a:rPr lang="fr-FR" dirty="0">
                <a:solidFill>
                  <a:prstClr val="black"/>
                </a:solidFill>
                <a:latin typeface="Arial" panose="020B0604020202020204" pitchFamily="34" charset="0"/>
              </a:rPr>
              <a:t>Conclusion :</a:t>
            </a:r>
          </a:p>
          <a:p>
            <a:pPr algn="just"/>
            <a:endParaRPr lang="fr-FR" dirty="0">
              <a:solidFill>
                <a:prstClr val="black"/>
              </a:solidFill>
              <a:latin typeface="Arial" panose="020B0604020202020204" pitchFamily="34" charset="0"/>
            </a:endParaRPr>
          </a:p>
          <a:p>
            <a:pPr algn="just"/>
            <a:r>
              <a:rPr lang="fr-FR" dirty="0">
                <a:solidFill>
                  <a:prstClr val="black"/>
                </a:solidFill>
                <a:latin typeface="Arial" panose="020B0604020202020204" pitchFamily="34" charset="0"/>
              </a:rPr>
              <a:t>De 1830 à 1975, avec les Révolutions Industrielles et l’urbanisation qui bouleversent la </a:t>
            </a:r>
            <a:r>
              <a:rPr lang="fr-FR" dirty="0" smtClean="0">
                <a:solidFill>
                  <a:prstClr val="black"/>
                </a:solidFill>
                <a:latin typeface="Arial" panose="020B0604020202020204" pitchFamily="34" charset="0"/>
              </a:rPr>
              <a:t>société </a:t>
            </a:r>
            <a:r>
              <a:rPr lang="fr-FR" dirty="0">
                <a:solidFill>
                  <a:prstClr val="black"/>
                </a:solidFill>
                <a:latin typeface="Arial" panose="020B0604020202020204" pitchFamily="34" charset="0"/>
              </a:rPr>
              <a:t>française, une catégorie sociale émerge, les ouvriers. Prenant peu à peu conscience à la fois </a:t>
            </a:r>
            <a:r>
              <a:rPr lang="fr-FR" dirty="0" smtClean="0">
                <a:solidFill>
                  <a:prstClr val="black"/>
                </a:solidFill>
                <a:latin typeface="Arial" panose="020B0604020202020204" pitchFamily="34" charset="0"/>
              </a:rPr>
              <a:t>de </a:t>
            </a:r>
            <a:r>
              <a:rPr lang="fr-FR" dirty="0">
                <a:solidFill>
                  <a:prstClr val="black"/>
                </a:solidFill>
                <a:latin typeface="Arial" panose="020B0604020202020204" pitchFamily="34" charset="0"/>
              </a:rPr>
              <a:t>la misère, de l’injustice et des insupportables conditions de vie et de travail dont ils sont victimes, ils s’unissent au nom de revendications communes, partagent un même mode de vie et un </a:t>
            </a:r>
            <a:r>
              <a:rPr lang="fr-FR" dirty="0" smtClean="0">
                <a:solidFill>
                  <a:prstClr val="black"/>
                </a:solidFill>
                <a:latin typeface="Arial" panose="020B0604020202020204" pitchFamily="34" charset="0"/>
              </a:rPr>
              <a:t>même </a:t>
            </a:r>
            <a:r>
              <a:rPr lang="fr-FR" dirty="0">
                <a:solidFill>
                  <a:prstClr val="black"/>
                </a:solidFill>
                <a:latin typeface="Arial" panose="020B0604020202020204" pitchFamily="34" charset="0"/>
              </a:rPr>
              <a:t>espoir en un avenir meilleur, porté par l’organisation syndicale ou le militantisme politique. </a:t>
            </a:r>
            <a:r>
              <a:rPr lang="fr-FR" dirty="0">
                <a:solidFill>
                  <a:prstClr val="black"/>
                </a:solidFill>
                <a:latin typeface="Arial" panose="020B0604020202020204" pitchFamily="34" charset="0"/>
              </a:rPr>
              <a:t>Au cours du XXème siècle, les conditions de vie s’améliorent pour les ouvriers, mais avec </a:t>
            </a:r>
          </a:p>
          <a:p>
            <a:pPr algn="just"/>
            <a:r>
              <a:rPr lang="fr-FR" dirty="0">
                <a:solidFill>
                  <a:prstClr val="black"/>
                </a:solidFill>
                <a:latin typeface="Arial" panose="020B0604020202020204" pitchFamily="34" charset="0"/>
              </a:rPr>
              <a:t>l’après-guerre, la tertiarisation de l’économie puis la crise et ses conséquences (notamment le </a:t>
            </a:r>
            <a:r>
              <a:rPr lang="fr-FR" dirty="0" smtClean="0">
                <a:solidFill>
                  <a:prstClr val="black"/>
                </a:solidFill>
                <a:latin typeface="Arial" panose="020B0604020202020204" pitchFamily="34" charset="0"/>
              </a:rPr>
              <a:t>chômage </a:t>
            </a:r>
            <a:r>
              <a:rPr lang="fr-FR" dirty="0">
                <a:solidFill>
                  <a:prstClr val="black"/>
                </a:solidFill>
                <a:latin typeface="Arial" panose="020B0604020202020204" pitchFamily="34" charset="0"/>
              </a:rPr>
              <a:t>ouvrier consécutif aux délocalisations des entreprises dans les pays à faible coût de main </a:t>
            </a:r>
          </a:p>
          <a:p>
            <a:pPr algn="just"/>
            <a:r>
              <a:rPr lang="fr-FR" dirty="0">
                <a:solidFill>
                  <a:prstClr val="black"/>
                </a:solidFill>
                <a:latin typeface="Arial" panose="020B0604020202020204" pitchFamily="34" charset="0"/>
              </a:rPr>
              <a:t>d’œuvre) conduisent à une baisse des effectifs ouvriers et à </a:t>
            </a:r>
            <a:r>
              <a:rPr lang="fr-FR" dirty="0" smtClean="0">
                <a:solidFill>
                  <a:prstClr val="black"/>
                </a:solidFill>
                <a:latin typeface="Arial" panose="020B0604020202020204" pitchFamily="34" charset="0"/>
              </a:rPr>
              <a:t>un </a:t>
            </a:r>
            <a:endParaRPr lang="fr-FR" dirty="0">
              <a:solidFill>
                <a:prstClr val="black"/>
              </a:solidFill>
              <a:latin typeface="Arial" panose="020B0604020202020204" pitchFamily="34" charset="0"/>
            </a:endParaRPr>
          </a:p>
          <a:p>
            <a:pPr algn="just"/>
            <a:r>
              <a:rPr lang="fr-FR" dirty="0">
                <a:solidFill>
                  <a:prstClr val="black"/>
                </a:solidFill>
                <a:latin typeface="Arial" panose="020B0604020202020204" pitchFamily="34" charset="0"/>
              </a:rPr>
              <a:t>déclin de la culture ouvrière, dans </a:t>
            </a:r>
            <a:r>
              <a:rPr lang="fr-FR" dirty="0" smtClean="0">
                <a:solidFill>
                  <a:prstClr val="black"/>
                </a:solidFill>
                <a:latin typeface="Arial" panose="020B0604020202020204" pitchFamily="34" charset="0"/>
              </a:rPr>
              <a:t>un </a:t>
            </a:r>
            <a:r>
              <a:rPr lang="fr-FR" dirty="0">
                <a:solidFill>
                  <a:prstClr val="black"/>
                </a:solidFill>
                <a:latin typeface="Arial" panose="020B0604020202020204" pitchFamily="34" charset="0"/>
              </a:rPr>
              <a:t>contexte plus individualiste et dans une société désormais dominée par le secteur tertiaire et les </a:t>
            </a:r>
            <a:endParaRPr lang="fr-FR" dirty="0" smtClean="0">
              <a:solidFill>
                <a:prstClr val="black"/>
              </a:solidFill>
              <a:latin typeface="Arial" panose="020B0604020202020204" pitchFamily="34" charset="0"/>
            </a:endParaRPr>
          </a:p>
          <a:p>
            <a:pPr algn="just"/>
            <a:r>
              <a:rPr lang="fr-FR" dirty="0" smtClean="0">
                <a:solidFill>
                  <a:prstClr val="black"/>
                </a:solidFill>
                <a:latin typeface="Arial" panose="020B0604020202020204" pitchFamily="34" charset="0"/>
              </a:rPr>
              <a:t>classes </a:t>
            </a:r>
            <a:r>
              <a:rPr lang="fr-FR" dirty="0">
                <a:solidFill>
                  <a:prstClr val="black"/>
                </a:solidFill>
                <a:latin typeface="Arial" panose="020B0604020202020204" pitchFamily="34" charset="0"/>
              </a:rPr>
              <a:t>moyennes.</a:t>
            </a:r>
          </a:p>
        </p:txBody>
      </p:sp>
    </p:spTree>
    <p:extLst>
      <p:ext uri="{BB962C8B-B14F-4D97-AF65-F5344CB8AC3E}">
        <p14:creationId xmlns:p14="http://schemas.microsoft.com/office/powerpoint/2010/main" val="3491918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680"/>
            <a:ext cx="8229240" cy="6466320"/>
          </a:xfrm>
          <a:prstGeom prst="rect">
            <a:avLst/>
          </a:prstGeom>
        </p:spPr>
        <p:txBody>
          <a:bodyPr anchor="ctr"/>
          <a:lstStyle/>
          <a:p>
            <a:pPr algn="ctr">
              <a:lnSpc>
                <a:spcPct val="100000"/>
              </a:lnSpc>
            </a:pPr>
            <a:r>
              <a:rPr lang="fr-FR" sz="2000" b="1" dirty="0">
                <a:solidFill>
                  <a:srgbClr val="000000"/>
                </a:solidFill>
                <a:latin typeface="Calibri"/>
              </a:rPr>
              <a:t>Division internationale du travail</a:t>
            </a:r>
            <a:r>
              <a:rPr lang="fr-FR" sz="2000" dirty="0">
                <a:solidFill>
                  <a:srgbClr val="000000"/>
                </a:solidFill>
                <a:latin typeface="Calibri"/>
              </a:rPr>
              <a:t> : spécialisation du travail à l’échelle des régions du monde selon le principe du moindre coût
</a:t>
            </a:r>
            <a:r>
              <a:rPr lang="fr-FR" sz="2000" b="1" dirty="0">
                <a:solidFill>
                  <a:srgbClr val="000000"/>
                </a:solidFill>
                <a:latin typeface="Calibri"/>
              </a:rPr>
              <a:t>Exode rural</a:t>
            </a:r>
            <a:r>
              <a:rPr lang="fr-FR" sz="2000" dirty="0">
                <a:solidFill>
                  <a:srgbClr val="000000"/>
                </a:solidFill>
                <a:latin typeface="Calibri"/>
              </a:rPr>
              <a:t> : migration de la campagne vers la ville
</a:t>
            </a:r>
            <a:r>
              <a:rPr lang="fr-FR" sz="2000" b="1" dirty="0">
                <a:solidFill>
                  <a:srgbClr val="000000"/>
                </a:solidFill>
                <a:latin typeface="Calibri"/>
              </a:rPr>
              <a:t>Grève</a:t>
            </a:r>
            <a:r>
              <a:rPr lang="fr-FR" sz="2000" dirty="0">
                <a:solidFill>
                  <a:srgbClr val="000000"/>
                </a:solidFill>
                <a:latin typeface="Calibri"/>
              </a:rPr>
              <a:t> : cessation collective, volontaire et concertée du travail par des salariés qui cherchent ainsi à contraindre leur employeur à satisfaire leurs revendications
</a:t>
            </a:r>
            <a:r>
              <a:rPr lang="fr-FR" sz="2000" b="1" dirty="0">
                <a:solidFill>
                  <a:srgbClr val="000000"/>
                </a:solidFill>
                <a:latin typeface="Calibri"/>
              </a:rPr>
              <a:t>Ouvrier</a:t>
            </a:r>
            <a:r>
              <a:rPr lang="fr-FR" sz="2000" dirty="0">
                <a:solidFill>
                  <a:srgbClr val="000000"/>
                </a:solidFill>
                <a:latin typeface="Calibri"/>
              </a:rPr>
              <a:t> : travailleur qui exécute un travail manuel pour autrui moyennant salaire (OS/ OP : ouvrier qui exécute des tâches répétitives / ouvrier qui exécute des tâches qualifiées)
</a:t>
            </a:r>
            <a:r>
              <a:rPr lang="fr-FR" sz="2000" b="1" dirty="0">
                <a:solidFill>
                  <a:srgbClr val="000000"/>
                </a:solidFill>
                <a:latin typeface="Calibri"/>
              </a:rPr>
              <a:t>Paternalisme</a:t>
            </a:r>
            <a:r>
              <a:rPr lang="fr-FR" sz="2000" dirty="0">
                <a:solidFill>
                  <a:srgbClr val="000000"/>
                </a:solidFill>
                <a:latin typeface="Calibri"/>
              </a:rPr>
              <a:t> : système dans lequel le patron veut être le bienfaiteur de ses ouvriers
</a:t>
            </a:r>
            <a:r>
              <a:rPr lang="fr-FR" sz="2000" b="1" dirty="0">
                <a:solidFill>
                  <a:srgbClr val="000000"/>
                </a:solidFill>
                <a:latin typeface="Calibri"/>
              </a:rPr>
              <a:t>Prolétaire</a:t>
            </a:r>
            <a:r>
              <a:rPr lang="fr-FR" sz="2000" dirty="0">
                <a:solidFill>
                  <a:srgbClr val="000000"/>
                </a:solidFill>
                <a:latin typeface="Calibri"/>
              </a:rPr>
              <a:t> : celui qui ne possède que sa force de travail pour vivre
</a:t>
            </a:r>
            <a:r>
              <a:rPr lang="fr-FR" sz="2000" b="1" dirty="0">
                <a:solidFill>
                  <a:srgbClr val="000000"/>
                </a:solidFill>
                <a:latin typeface="Calibri"/>
              </a:rPr>
              <a:t>Sociabilité</a:t>
            </a:r>
            <a:r>
              <a:rPr lang="fr-FR" sz="2000" dirty="0">
                <a:solidFill>
                  <a:srgbClr val="000000"/>
                </a:solidFill>
                <a:latin typeface="Calibri"/>
              </a:rPr>
              <a:t> : ensemble des formes que prend l’aptitude à vivre en société
</a:t>
            </a:r>
            <a:r>
              <a:rPr lang="fr-FR" sz="2000" b="1" dirty="0">
                <a:solidFill>
                  <a:srgbClr val="000000"/>
                </a:solidFill>
                <a:latin typeface="Calibri"/>
              </a:rPr>
              <a:t>Syndicat</a:t>
            </a:r>
            <a:r>
              <a:rPr lang="fr-FR" sz="2000" dirty="0">
                <a:solidFill>
                  <a:srgbClr val="000000"/>
                </a:solidFill>
                <a:latin typeface="Calibri"/>
              </a:rPr>
              <a:t> : organisme de solidarité et de lutte ouvrière
</a:t>
            </a:r>
            <a:r>
              <a:rPr lang="fr-FR" sz="2000" b="1" dirty="0">
                <a:solidFill>
                  <a:srgbClr val="000000"/>
                </a:solidFill>
                <a:latin typeface="Calibri"/>
              </a:rPr>
              <a:t>Taylorisme/Fordisme</a:t>
            </a:r>
            <a:r>
              <a:rPr lang="fr-FR" sz="2000" dirty="0">
                <a:solidFill>
                  <a:srgbClr val="000000"/>
                </a:solidFill>
                <a:latin typeface="Calibri"/>
              </a:rPr>
              <a:t> : doctrine qui consiste en une décomposition des tâches pour plus d’efficacité dans le </a:t>
            </a:r>
            <a:r>
              <a:rPr lang="fr-FR" sz="2000" dirty="0" smtClean="0">
                <a:solidFill>
                  <a:srgbClr val="000000"/>
                </a:solidFill>
                <a:latin typeface="Calibri"/>
              </a:rPr>
              <a:t>travail</a:t>
            </a:r>
          </a:p>
          <a:p>
            <a:pPr>
              <a:lnSpc>
                <a:spcPct val="100000"/>
              </a:lnSpc>
            </a:pPr>
            <a:r>
              <a:rPr lang="fr-FR" sz="1600" b="1" dirty="0" smtClean="0"/>
              <a:t>Bassin houiller</a:t>
            </a:r>
            <a:r>
              <a:rPr lang="fr-FR" sz="1600" dirty="0" smtClean="0"/>
              <a:t> : formation géologique, à l'origine un bassin sédimentaire mais pouvant par la suite avoir été plissé par les forces telluriques, dans laquelle une grande quantité de végétaux ont été ensevelis, souvent par vagues successives, par des sédiments qui ont empêché leur décomposition. Ces végétaux sont devenus, par la suite, de la houille, par le fait de la pression et de la chaleur résultant du poids des sédiments déposés par dessus</a:t>
            </a:r>
            <a:r>
              <a:rPr lang="fr-FR" sz="2000" dirty="0" smtClean="0">
                <a:solidFill>
                  <a:srgbClr val="000000"/>
                </a:solidFill>
                <a:latin typeface="Calibri"/>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456</Words>
  <Application>Microsoft Office PowerPoint</Application>
  <PresentationFormat>Affichage à l'écran (4:3)</PresentationFormat>
  <Paragraphs>52</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9</vt:i4>
      </vt:variant>
    </vt:vector>
  </HeadingPairs>
  <TitlesOfParts>
    <vt:vector size="20" baseType="lpstr">
      <vt:lpstr>Arial</vt:lpstr>
      <vt:lpstr>Calibri</vt:lpstr>
      <vt:lpstr>Calibri Light</vt:lpstr>
      <vt:lpstr>DejaVu Sans</vt:lpstr>
      <vt:lpstr>StarSymbol</vt:lpstr>
      <vt:lpstr>Office Theme</vt:lpstr>
      <vt:lpstr>Office Theme</vt:lpstr>
      <vt:lpstr>Office Theme</vt:lpstr>
      <vt:lpstr>Thème Office</vt:lpstr>
      <vt:lpstr>1_Thème Office</vt:lpstr>
      <vt:lpstr>2_Thème Office</vt:lpstr>
      <vt:lpstr>Présentation PowerPoint</vt:lpstr>
      <vt:lpstr>                           Questions sur le sujet :  1- Quels événements sont à l’origine de la grève de 1892 à Carmaux ?  2- Quelle est  la réaction du gouvernement face à la grève ?  3 – Pourquoi ouvre-t-elle la voie à une amélioration de la condition ouvrière ?  4- Quel est l’aboutissement de ce mouvement ?  5- Comment les ouvriers réagissent face à cette situation ?</vt:lpstr>
      <vt:lpstr>Présentation PowerPoint</vt:lpstr>
      <vt:lpstr>Présentation PowerPoint</vt:lpstr>
      <vt:lpstr>Présentation PowerPoint</vt:lpstr>
      <vt:lpstr>La vie et La culture ouvrière :</vt:lpstr>
      <vt:lpstr>La Grève de Carmaux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Mohamed Sylla</dc:creator>
  <cp:lastModifiedBy>mohamed.sylla</cp:lastModifiedBy>
  <cp:revision>11</cp:revision>
  <cp:lastPrinted>2016-01-07T17:02:28Z</cp:lastPrinted>
  <dcterms:modified xsi:type="dcterms:W3CDTF">2016-01-08T07:49:18Z</dcterms:modified>
</cp:coreProperties>
</file>