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50" r:id="rId2"/>
    <p:sldMasterId id="2147483762" r:id="rId3"/>
  </p:sldMasterIdLst>
  <p:notesMasterIdLst>
    <p:notesMasterId r:id="rId32"/>
  </p:notesMasterIdLst>
  <p:handoutMasterIdLst>
    <p:handoutMasterId r:id="rId33"/>
  </p:handoutMasterIdLst>
  <p:sldIdLst>
    <p:sldId id="329" r:id="rId4"/>
    <p:sldId id="489" r:id="rId5"/>
    <p:sldId id="514" r:id="rId6"/>
    <p:sldId id="524" r:id="rId7"/>
    <p:sldId id="525" r:id="rId8"/>
    <p:sldId id="531" r:id="rId9"/>
    <p:sldId id="532" r:id="rId10"/>
    <p:sldId id="536" r:id="rId11"/>
    <p:sldId id="533" r:id="rId12"/>
    <p:sldId id="487" r:id="rId13"/>
    <p:sldId id="526" r:id="rId14"/>
    <p:sldId id="523" r:id="rId15"/>
    <p:sldId id="493" r:id="rId16"/>
    <p:sldId id="527" r:id="rId17"/>
    <p:sldId id="506" r:id="rId18"/>
    <p:sldId id="507" r:id="rId19"/>
    <p:sldId id="508" r:id="rId20"/>
    <p:sldId id="509" r:id="rId21"/>
    <p:sldId id="511" r:id="rId22"/>
    <p:sldId id="513" r:id="rId23"/>
    <p:sldId id="498" r:id="rId24"/>
    <p:sldId id="528" r:id="rId25"/>
    <p:sldId id="515" r:id="rId26"/>
    <p:sldId id="516" r:id="rId27"/>
    <p:sldId id="519" r:id="rId28"/>
    <p:sldId id="518" r:id="rId29"/>
    <p:sldId id="517" r:id="rId30"/>
    <p:sldId id="330" r:id="rId31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D8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27096649234944"/>
          <c:y val="4.8673119466417614E-2"/>
          <c:w val="0.38645490347988898"/>
          <c:h val="0.9176301055183702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Feuil1!$A$2:$A$5</c:f>
              <c:strCache>
                <c:ptCount val="4"/>
                <c:pt idx="0">
                  <c:v>Services</c:v>
                </c:pt>
                <c:pt idx="1">
                  <c:v>Commerce</c:v>
                </c:pt>
                <c:pt idx="2">
                  <c:v>Industrie</c:v>
                </c:pt>
                <c:pt idx="3">
                  <c:v>Construction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0.41</c:v>
                </c:pt>
                <c:pt idx="1">
                  <c:v>0.3</c:v>
                </c:pt>
                <c:pt idx="2">
                  <c:v>0.19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Feuil1!$A$2:$A$5</c:f>
              <c:strCache>
                <c:ptCount val="4"/>
                <c:pt idx="0">
                  <c:v>Services</c:v>
                </c:pt>
                <c:pt idx="1">
                  <c:v>Industrie</c:v>
                </c:pt>
                <c:pt idx="2">
                  <c:v>Commerce</c:v>
                </c:pt>
                <c:pt idx="3">
                  <c:v>Construction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</c:v>
                </c:pt>
                <c:pt idx="1">
                  <c:v>0.23</c:v>
                </c:pt>
                <c:pt idx="2">
                  <c:v>0.18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Commerce</c:v>
                </c:pt>
                <c:pt idx="1">
                  <c:v>Construction</c:v>
                </c:pt>
                <c:pt idx="2">
                  <c:v>Industrie</c:v>
                </c:pt>
                <c:pt idx="3">
                  <c:v>Services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3200</c:v>
                </c:pt>
                <c:pt idx="1">
                  <c:v>1100</c:v>
                </c:pt>
                <c:pt idx="2">
                  <c:v>2000</c:v>
                </c:pt>
                <c:pt idx="3">
                  <c:v>4300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Salariés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Commerce</c:v>
                </c:pt>
                <c:pt idx="1">
                  <c:v>Construction</c:v>
                </c:pt>
                <c:pt idx="2">
                  <c:v>Industrie</c:v>
                </c:pt>
                <c:pt idx="3">
                  <c:v>Services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9860</c:v>
                </c:pt>
                <c:pt idx="1">
                  <c:v>5030</c:v>
                </c:pt>
                <c:pt idx="2">
                  <c:v>12270</c:v>
                </c:pt>
                <c:pt idx="3">
                  <c:v>27360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091872"/>
        <c:axId val="405092264"/>
      </c:barChart>
      <c:catAx>
        <c:axId val="4050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5092264"/>
        <c:crosses val="autoZero"/>
        <c:auto val="1"/>
        <c:lblAlgn val="ctr"/>
        <c:lblOffset val="100"/>
        <c:noMultiLvlLbl val="0"/>
      </c:catAx>
      <c:valAx>
        <c:axId val="40509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50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22312541526809E-2"/>
          <c:y val="5.0468157859003319E-2"/>
          <c:w val="0.90396586194166118"/>
          <c:h val="0.72817879142176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Commerce</c:v>
                </c:pt>
                <c:pt idx="1">
                  <c:v>Construction</c:v>
                </c:pt>
                <c:pt idx="2">
                  <c:v>Industrie</c:v>
                </c:pt>
                <c:pt idx="3">
                  <c:v>Services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3200</c:v>
                </c:pt>
                <c:pt idx="1">
                  <c:v>1100</c:v>
                </c:pt>
                <c:pt idx="2">
                  <c:v>2000</c:v>
                </c:pt>
                <c:pt idx="3">
                  <c:v>4300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Salariés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Commerce</c:v>
                </c:pt>
                <c:pt idx="1">
                  <c:v>Construction</c:v>
                </c:pt>
                <c:pt idx="2">
                  <c:v>Industrie</c:v>
                </c:pt>
                <c:pt idx="3">
                  <c:v>Services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9860</c:v>
                </c:pt>
                <c:pt idx="1">
                  <c:v>5030</c:v>
                </c:pt>
                <c:pt idx="2">
                  <c:v>12270</c:v>
                </c:pt>
                <c:pt idx="3">
                  <c:v>27360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088344"/>
        <c:axId val="405093048"/>
      </c:barChart>
      <c:catAx>
        <c:axId val="40508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5093048"/>
        <c:crosses val="autoZero"/>
        <c:auto val="1"/>
        <c:lblAlgn val="ctr"/>
        <c:lblOffset val="100"/>
        <c:noMultiLvlLbl val="0"/>
      </c:catAx>
      <c:valAx>
        <c:axId val="40509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508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22312541526809E-2"/>
          <c:y val="5.0468157859003319E-2"/>
          <c:w val="0.90396586194166118"/>
          <c:h val="0.72817879142176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Entreprises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Commerce</c:v>
                </c:pt>
                <c:pt idx="1">
                  <c:v>Construction</c:v>
                </c:pt>
                <c:pt idx="2">
                  <c:v>Industrie</c:v>
                </c:pt>
                <c:pt idx="3">
                  <c:v>Services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3200</c:v>
                </c:pt>
                <c:pt idx="1">
                  <c:v>1100</c:v>
                </c:pt>
                <c:pt idx="2">
                  <c:v>2000</c:v>
                </c:pt>
                <c:pt idx="3">
                  <c:v>4300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Salariés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Commerce</c:v>
                </c:pt>
                <c:pt idx="1">
                  <c:v>Construction</c:v>
                </c:pt>
                <c:pt idx="2">
                  <c:v>Industrie</c:v>
                </c:pt>
                <c:pt idx="3">
                  <c:v>Services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9860</c:v>
                </c:pt>
                <c:pt idx="1">
                  <c:v>5030</c:v>
                </c:pt>
                <c:pt idx="2">
                  <c:v>12270</c:v>
                </c:pt>
                <c:pt idx="3">
                  <c:v>27360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093832"/>
        <c:axId val="405090304"/>
      </c:barChart>
      <c:catAx>
        <c:axId val="40509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5090304"/>
        <c:crosses val="autoZero"/>
        <c:auto val="1"/>
        <c:lblAlgn val="ctr"/>
        <c:lblOffset val="100"/>
        <c:noMultiLvlLbl val="0"/>
      </c:catAx>
      <c:valAx>
        <c:axId val="40509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509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F0417-53EA-43F2-9CC3-4C0DD8B4E6A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986672-D22F-4498-B4BC-A1CE4294D170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8B306C99-744C-497C-AB25-507EAE4146CD}" type="parTrans" cxnId="{14CFA9A5-8FAB-4165-96F6-ED11AC24A050}">
      <dgm:prSet/>
      <dgm:spPr/>
      <dgm:t>
        <a:bodyPr/>
        <a:lstStyle/>
        <a:p>
          <a:endParaRPr lang="fr-FR"/>
        </a:p>
      </dgm:t>
    </dgm:pt>
    <dgm:pt modelId="{D4F1A45E-51C0-4FB2-8874-DEFA446EDFF4}" type="sibTrans" cxnId="{14CFA9A5-8FAB-4165-96F6-ED11AC24A050}">
      <dgm:prSet/>
      <dgm:spPr/>
      <dgm:t>
        <a:bodyPr/>
        <a:lstStyle/>
        <a:p>
          <a:endParaRPr lang="fr-FR"/>
        </a:p>
      </dgm:t>
    </dgm:pt>
    <dgm:pt modelId="{93C9CCEE-DD43-4520-BF6C-617A69F22491}">
      <dgm:prSet phldrT="[Texte]"/>
      <dgm:spPr/>
      <dgm:t>
        <a:bodyPr/>
        <a:lstStyle/>
        <a:p>
          <a:r>
            <a:rPr lang="fr-FR" sz="2900" b="1" dirty="0" smtClean="0">
              <a:solidFill>
                <a:srgbClr val="002060"/>
              </a:solidFill>
            </a:rPr>
            <a:t>Les activités commerciales</a:t>
          </a:r>
          <a:endParaRPr lang="fr-FR" sz="2900" b="1" dirty="0">
            <a:solidFill>
              <a:srgbClr val="002060"/>
            </a:solidFill>
          </a:endParaRPr>
        </a:p>
      </dgm:t>
    </dgm:pt>
    <dgm:pt modelId="{E2385C65-1E27-4A8E-84A7-6DEC1522C516}" type="parTrans" cxnId="{535EFB96-DE8A-4C1E-8517-7755DC49D5FD}">
      <dgm:prSet/>
      <dgm:spPr/>
      <dgm:t>
        <a:bodyPr/>
        <a:lstStyle/>
        <a:p>
          <a:endParaRPr lang="fr-FR"/>
        </a:p>
      </dgm:t>
    </dgm:pt>
    <dgm:pt modelId="{DC6D069E-634D-4F6D-884B-EC9FA28B009C}" type="sibTrans" cxnId="{535EFB96-DE8A-4C1E-8517-7755DC49D5FD}">
      <dgm:prSet/>
      <dgm:spPr/>
      <dgm:t>
        <a:bodyPr/>
        <a:lstStyle/>
        <a:p>
          <a:endParaRPr lang="fr-FR"/>
        </a:p>
      </dgm:t>
    </dgm:pt>
    <dgm:pt modelId="{3E0BA324-AD51-4025-A7F4-5009B2728631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57A561AD-D2E2-4E86-8302-7F04D2E18D8B}" type="parTrans" cxnId="{3F857EBD-A80E-4166-A8E7-531095D1DC90}">
      <dgm:prSet/>
      <dgm:spPr/>
      <dgm:t>
        <a:bodyPr/>
        <a:lstStyle/>
        <a:p>
          <a:endParaRPr lang="fr-FR"/>
        </a:p>
      </dgm:t>
    </dgm:pt>
    <dgm:pt modelId="{C951116F-351E-4573-B1A4-4AE2F13C9D67}" type="sibTrans" cxnId="{3F857EBD-A80E-4166-A8E7-531095D1DC90}">
      <dgm:prSet/>
      <dgm:spPr/>
      <dgm:t>
        <a:bodyPr/>
        <a:lstStyle/>
        <a:p>
          <a:endParaRPr lang="fr-FR"/>
        </a:p>
      </dgm:t>
    </dgm:pt>
    <dgm:pt modelId="{D70A1546-82DF-4A92-8E47-890E9B8584AA}">
      <dgm:prSet phldrT="[Texte]"/>
      <dgm:spPr/>
      <dgm:t>
        <a:bodyPr/>
        <a:lstStyle/>
        <a:p>
          <a:r>
            <a:rPr lang="fr-FR" sz="2900" b="1" dirty="0" smtClean="0">
              <a:solidFill>
                <a:srgbClr val="002060"/>
              </a:solidFill>
            </a:rPr>
            <a:t>L’industrie et le BTP</a:t>
          </a:r>
          <a:endParaRPr lang="fr-FR" sz="2900" b="1" dirty="0">
            <a:solidFill>
              <a:srgbClr val="002060"/>
            </a:solidFill>
          </a:endParaRPr>
        </a:p>
      </dgm:t>
    </dgm:pt>
    <dgm:pt modelId="{451D7476-D56A-4DDE-8328-75C49663CEE8}" type="parTrans" cxnId="{3BEDCD21-2FA0-4928-A1D7-D4C876C928DB}">
      <dgm:prSet/>
      <dgm:spPr/>
      <dgm:t>
        <a:bodyPr/>
        <a:lstStyle/>
        <a:p>
          <a:endParaRPr lang="fr-FR"/>
        </a:p>
      </dgm:t>
    </dgm:pt>
    <dgm:pt modelId="{3FE30CBE-55C7-4809-9FCC-5751124E1B24}" type="sibTrans" cxnId="{3BEDCD21-2FA0-4928-A1D7-D4C876C928DB}">
      <dgm:prSet/>
      <dgm:spPr/>
      <dgm:t>
        <a:bodyPr/>
        <a:lstStyle/>
        <a:p>
          <a:endParaRPr lang="fr-FR"/>
        </a:p>
      </dgm:t>
    </dgm:pt>
    <dgm:pt modelId="{375D040F-9E34-4800-981C-DA2A5C054D2E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06017DA9-C533-4806-AD11-B08839D83D3A}" type="parTrans" cxnId="{AF09F47B-F28B-4DC9-9355-83CECE1A5D72}">
      <dgm:prSet/>
      <dgm:spPr/>
      <dgm:t>
        <a:bodyPr/>
        <a:lstStyle/>
        <a:p>
          <a:endParaRPr lang="fr-FR"/>
        </a:p>
      </dgm:t>
    </dgm:pt>
    <dgm:pt modelId="{C31A8AF0-4AB4-448B-8EA6-CBD1FFDD9EC7}" type="sibTrans" cxnId="{AF09F47B-F28B-4DC9-9355-83CECE1A5D72}">
      <dgm:prSet/>
      <dgm:spPr/>
      <dgm:t>
        <a:bodyPr/>
        <a:lstStyle/>
        <a:p>
          <a:endParaRPr lang="fr-FR"/>
        </a:p>
      </dgm:t>
    </dgm:pt>
    <dgm:pt modelId="{2E57301B-93B2-42C0-A930-C347C3C3458E}">
      <dgm:prSet phldrT="[Texte]"/>
      <dgm:spPr/>
      <dgm:t>
        <a:bodyPr/>
        <a:lstStyle/>
        <a:p>
          <a:r>
            <a:rPr lang="fr-FR" sz="2900" b="1" dirty="0" smtClean="0">
              <a:solidFill>
                <a:srgbClr val="002060"/>
              </a:solidFill>
            </a:rPr>
            <a:t>Les activités de services</a:t>
          </a:r>
          <a:endParaRPr lang="fr-FR" sz="2900" b="1" dirty="0">
            <a:solidFill>
              <a:srgbClr val="002060"/>
            </a:solidFill>
          </a:endParaRPr>
        </a:p>
      </dgm:t>
    </dgm:pt>
    <dgm:pt modelId="{E52F26D1-0EA1-4CF3-BFD8-8AF6FBE7B875}" type="parTrans" cxnId="{96DEB867-13C1-4920-AE25-24B86D941841}">
      <dgm:prSet/>
      <dgm:spPr/>
      <dgm:t>
        <a:bodyPr/>
        <a:lstStyle/>
        <a:p>
          <a:endParaRPr lang="fr-FR"/>
        </a:p>
      </dgm:t>
    </dgm:pt>
    <dgm:pt modelId="{44F8930A-0439-413B-A84B-25880B705764}" type="sibTrans" cxnId="{96DEB867-13C1-4920-AE25-24B86D941841}">
      <dgm:prSet/>
      <dgm:spPr/>
      <dgm:t>
        <a:bodyPr/>
        <a:lstStyle/>
        <a:p>
          <a:endParaRPr lang="fr-FR"/>
        </a:p>
      </dgm:t>
    </dgm:pt>
    <dgm:pt modelId="{A696779A-FAC7-4B20-A53D-0CA9340C195E}" type="pres">
      <dgm:prSet presAssocID="{466F0417-53EA-43F2-9CC3-4C0DD8B4E6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13536E-361D-4EF8-AC93-826597F250A8}" type="pres">
      <dgm:prSet presAssocID="{58986672-D22F-4498-B4BC-A1CE4294D170}" presName="composite" presStyleCnt="0"/>
      <dgm:spPr/>
    </dgm:pt>
    <dgm:pt modelId="{05FFC783-163D-4B96-ACB4-A3AB7FB57219}" type="pres">
      <dgm:prSet presAssocID="{58986672-D22F-4498-B4BC-A1CE4294D1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0CFA46-7E98-4E75-B5EA-A1F3F86215D7}" type="pres">
      <dgm:prSet presAssocID="{58986672-D22F-4498-B4BC-A1CE4294D170}" presName="descendantText" presStyleLbl="alignAcc1" presStyleIdx="0" presStyleCnt="3" custLinFactNeighborX="307" custLinFactNeighborY="-73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138481-91C5-4C96-8C99-BC575C4D681F}" type="pres">
      <dgm:prSet presAssocID="{D4F1A45E-51C0-4FB2-8874-DEFA446EDFF4}" presName="sp" presStyleCnt="0"/>
      <dgm:spPr/>
    </dgm:pt>
    <dgm:pt modelId="{F2F00E73-0893-45CF-9FE3-232B3D0BC3DC}" type="pres">
      <dgm:prSet presAssocID="{3E0BA324-AD51-4025-A7F4-5009B2728631}" presName="composite" presStyleCnt="0"/>
      <dgm:spPr/>
    </dgm:pt>
    <dgm:pt modelId="{8F44F14E-D666-4252-BD56-323DA718D8D5}" type="pres">
      <dgm:prSet presAssocID="{3E0BA324-AD51-4025-A7F4-5009B27286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486180-88BD-4440-A934-7A49A4E69618}" type="pres">
      <dgm:prSet presAssocID="{3E0BA324-AD51-4025-A7F4-5009B27286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2030C9-9BA4-4065-8F19-34BE696AD24E}" type="pres">
      <dgm:prSet presAssocID="{C951116F-351E-4573-B1A4-4AE2F13C9D67}" presName="sp" presStyleCnt="0"/>
      <dgm:spPr/>
    </dgm:pt>
    <dgm:pt modelId="{1AB28280-0332-44F5-AA9D-1CE5E19659EE}" type="pres">
      <dgm:prSet presAssocID="{375D040F-9E34-4800-981C-DA2A5C054D2E}" presName="composite" presStyleCnt="0"/>
      <dgm:spPr/>
    </dgm:pt>
    <dgm:pt modelId="{874C5010-0245-42D0-98F7-3EAFC0524A90}" type="pres">
      <dgm:prSet presAssocID="{375D040F-9E34-4800-981C-DA2A5C054D2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FA6DBE-87DA-40AE-AC2D-B0D5B433D3DB}" type="pres">
      <dgm:prSet presAssocID="{375D040F-9E34-4800-981C-DA2A5C054D2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0FB88C-1AC4-4DCB-B9A3-E2372A980C47}" type="presOf" srcId="{93C9CCEE-DD43-4520-BF6C-617A69F22491}" destId="{FB0CFA46-7E98-4E75-B5EA-A1F3F86215D7}" srcOrd="0" destOrd="0" presId="urn:microsoft.com/office/officeart/2005/8/layout/chevron2"/>
    <dgm:cxn modelId="{535EFB96-DE8A-4C1E-8517-7755DC49D5FD}" srcId="{58986672-D22F-4498-B4BC-A1CE4294D170}" destId="{93C9CCEE-DD43-4520-BF6C-617A69F22491}" srcOrd="0" destOrd="0" parTransId="{E2385C65-1E27-4A8E-84A7-6DEC1522C516}" sibTransId="{DC6D069E-634D-4F6D-884B-EC9FA28B009C}"/>
    <dgm:cxn modelId="{D5A8E8C7-B06F-413E-B88E-38EC2CA2657B}" type="presOf" srcId="{2E57301B-93B2-42C0-A930-C347C3C3458E}" destId="{21FA6DBE-87DA-40AE-AC2D-B0D5B433D3DB}" srcOrd="0" destOrd="0" presId="urn:microsoft.com/office/officeart/2005/8/layout/chevron2"/>
    <dgm:cxn modelId="{D7F580D4-6FCA-4B17-8E82-4DED90E0CED1}" type="presOf" srcId="{375D040F-9E34-4800-981C-DA2A5C054D2E}" destId="{874C5010-0245-42D0-98F7-3EAFC0524A90}" srcOrd="0" destOrd="0" presId="urn:microsoft.com/office/officeart/2005/8/layout/chevron2"/>
    <dgm:cxn modelId="{F0A80D37-945E-4460-8F5B-30555496064A}" type="presOf" srcId="{58986672-D22F-4498-B4BC-A1CE4294D170}" destId="{05FFC783-163D-4B96-ACB4-A3AB7FB57219}" srcOrd="0" destOrd="0" presId="urn:microsoft.com/office/officeart/2005/8/layout/chevron2"/>
    <dgm:cxn modelId="{3BEDCD21-2FA0-4928-A1D7-D4C876C928DB}" srcId="{3E0BA324-AD51-4025-A7F4-5009B2728631}" destId="{D70A1546-82DF-4A92-8E47-890E9B8584AA}" srcOrd="0" destOrd="0" parTransId="{451D7476-D56A-4DDE-8328-75C49663CEE8}" sibTransId="{3FE30CBE-55C7-4809-9FCC-5751124E1B24}"/>
    <dgm:cxn modelId="{AF09F47B-F28B-4DC9-9355-83CECE1A5D72}" srcId="{466F0417-53EA-43F2-9CC3-4C0DD8B4E6A1}" destId="{375D040F-9E34-4800-981C-DA2A5C054D2E}" srcOrd="2" destOrd="0" parTransId="{06017DA9-C533-4806-AD11-B08839D83D3A}" sibTransId="{C31A8AF0-4AB4-448B-8EA6-CBD1FFDD9EC7}"/>
    <dgm:cxn modelId="{E9594B72-E1E6-44EB-825E-408F1441EF89}" type="presOf" srcId="{3E0BA324-AD51-4025-A7F4-5009B2728631}" destId="{8F44F14E-D666-4252-BD56-323DA718D8D5}" srcOrd="0" destOrd="0" presId="urn:microsoft.com/office/officeart/2005/8/layout/chevron2"/>
    <dgm:cxn modelId="{91B93C87-3D61-4D37-9DA1-123F95FDCD47}" type="presOf" srcId="{466F0417-53EA-43F2-9CC3-4C0DD8B4E6A1}" destId="{A696779A-FAC7-4B20-A53D-0CA9340C195E}" srcOrd="0" destOrd="0" presId="urn:microsoft.com/office/officeart/2005/8/layout/chevron2"/>
    <dgm:cxn modelId="{14CFA9A5-8FAB-4165-96F6-ED11AC24A050}" srcId="{466F0417-53EA-43F2-9CC3-4C0DD8B4E6A1}" destId="{58986672-D22F-4498-B4BC-A1CE4294D170}" srcOrd="0" destOrd="0" parTransId="{8B306C99-744C-497C-AB25-507EAE4146CD}" sibTransId="{D4F1A45E-51C0-4FB2-8874-DEFA446EDFF4}"/>
    <dgm:cxn modelId="{96DEB867-13C1-4920-AE25-24B86D941841}" srcId="{375D040F-9E34-4800-981C-DA2A5C054D2E}" destId="{2E57301B-93B2-42C0-A930-C347C3C3458E}" srcOrd="0" destOrd="0" parTransId="{E52F26D1-0EA1-4CF3-BFD8-8AF6FBE7B875}" sibTransId="{44F8930A-0439-413B-A84B-25880B705764}"/>
    <dgm:cxn modelId="{3F857EBD-A80E-4166-A8E7-531095D1DC90}" srcId="{466F0417-53EA-43F2-9CC3-4C0DD8B4E6A1}" destId="{3E0BA324-AD51-4025-A7F4-5009B2728631}" srcOrd="1" destOrd="0" parTransId="{57A561AD-D2E2-4E86-8302-7F04D2E18D8B}" sibTransId="{C951116F-351E-4573-B1A4-4AE2F13C9D67}"/>
    <dgm:cxn modelId="{172F07F6-9D97-403E-A9B2-B3343942755E}" type="presOf" srcId="{D70A1546-82DF-4A92-8E47-890E9B8584AA}" destId="{FF486180-88BD-4440-A934-7A49A4E69618}" srcOrd="0" destOrd="0" presId="urn:microsoft.com/office/officeart/2005/8/layout/chevron2"/>
    <dgm:cxn modelId="{56A984D4-1347-4C93-8CDD-F085D01C2A65}" type="presParOf" srcId="{A696779A-FAC7-4B20-A53D-0CA9340C195E}" destId="{D813536E-361D-4EF8-AC93-826597F250A8}" srcOrd="0" destOrd="0" presId="urn:microsoft.com/office/officeart/2005/8/layout/chevron2"/>
    <dgm:cxn modelId="{32C82CC8-F21B-4C43-B92B-E2243CDB8BAA}" type="presParOf" srcId="{D813536E-361D-4EF8-AC93-826597F250A8}" destId="{05FFC783-163D-4B96-ACB4-A3AB7FB57219}" srcOrd="0" destOrd="0" presId="urn:microsoft.com/office/officeart/2005/8/layout/chevron2"/>
    <dgm:cxn modelId="{734B51EB-2CC6-4C81-9301-F0190F8975F0}" type="presParOf" srcId="{D813536E-361D-4EF8-AC93-826597F250A8}" destId="{FB0CFA46-7E98-4E75-B5EA-A1F3F86215D7}" srcOrd="1" destOrd="0" presId="urn:microsoft.com/office/officeart/2005/8/layout/chevron2"/>
    <dgm:cxn modelId="{1A62C69A-8D0D-4AAC-B3D7-66C17F5CC8A5}" type="presParOf" srcId="{A696779A-FAC7-4B20-A53D-0CA9340C195E}" destId="{17138481-91C5-4C96-8C99-BC575C4D681F}" srcOrd="1" destOrd="0" presId="urn:microsoft.com/office/officeart/2005/8/layout/chevron2"/>
    <dgm:cxn modelId="{AE037F4D-A0F8-4AC9-BCBC-E08339A4ECFB}" type="presParOf" srcId="{A696779A-FAC7-4B20-A53D-0CA9340C195E}" destId="{F2F00E73-0893-45CF-9FE3-232B3D0BC3DC}" srcOrd="2" destOrd="0" presId="urn:microsoft.com/office/officeart/2005/8/layout/chevron2"/>
    <dgm:cxn modelId="{F6FB3C8B-0D62-4942-B8D8-1D6CD0AAB119}" type="presParOf" srcId="{F2F00E73-0893-45CF-9FE3-232B3D0BC3DC}" destId="{8F44F14E-D666-4252-BD56-323DA718D8D5}" srcOrd="0" destOrd="0" presId="urn:microsoft.com/office/officeart/2005/8/layout/chevron2"/>
    <dgm:cxn modelId="{0DD4032C-63CE-4D26-9A91-E20B910A2BD9}" type="presParOf" srcId="{F2F00E73-0893-45CF-9FE3-232B3D0BC3DC}" destId="{FF486180-88BD-4440-A934-7A49A4E69618}" srcOrd="1" destOrd="0" presId="urn:microsoft.com/office/officeart/2005/8/layout/chevron2"/>
    <dgm:cxn modelId="{27A23FF3-678E-4BC7-A73E-DE2E7D81C2FD}" type="presParOf" srcId="{A696779A-FAC7-4B20-A53D-0CA9340C195E}" destId="{DF2030C9-9BA4-4065-8F19-34BE696AD24E}" srcOrd="3" destOrd="0" presId="urn:microsoft.com/office/officeart/2005/8/layout/chevron2"/>
    <dgm:cxn modelId="{5C13C921-E1EF-45CE-BC7A-E1C9980F9385}" type="presParOf" srcId="{A696779A-FAC7-4B20-A53D-0CA9340C195E}" destId="{1AB28280-0332-44F5-AA9D-1CE5E19659EE}" srcOrd="4" destOrd="0" presId="urn:microsoft.com/office/officeart/2005/8/layout/chevron2"/>
    <dgm:cxn modelId="{D913645E-F938-4363-838E-41375DC17AF8}" type="presParOf" srcId="{1AB28280-0332-44F5-AA9D-1CE5E19659EE}" destId="{874C5010-0245-42D0-98F7-3EAFC0524A90}" srcOrd="0" destOrd="0" presId="urn:microsoft.com/office/officeart/2005/8/layout/chevron2"/>
    <dgm:cxn modelId="{BFC831FB-D8A7-4F55-B056-DFA611D4B877}" type="presParOf" srcId="{1AB28280-0332-44F5-AA9D-1CE5E19659EE}" destId="{21FA6DBE-87DA-40AE-AC2D-B0D5B433D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FC783-163D-4B96-ACB4-A3AB7FB57219}">
      <dsp:nvSpPr>
        <dsp:cNvPr id="0" name=""/>
        <dsp:cNvSpPr/>
      </dsp:nvSpPr>
      <dsp:spPr>
        <a:xfrm rot="5400000">
          <a:off x="-226778" y="226858"/>
          <a:ext cx="1511859" cy="1058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1</a:t>
          </a:r>
          <a:endParaRPr lang="fr-FR" sz="3000" kern="1200" dirty="0"/>
        </a:p>
      </dsp:txBody>
      <dsp:txXfrm rot="-5400000">
        <a:off x="2" y="529230"/>
        <a:ext cx="1058301" cy="453558"/>
      </dsp:txXfrm>
    </dsp:sp>
    <dsp:sp modelId="{FB0CFA46-7E98-4E75-B5EA-A1F3F86215D7}">
      <dsp:nvSpPr>
        <dsp:cNvPr id="0" name=""/>
        <dsp:cNvSpPr/>
      </dsp:nvSpPr>
      <dsp:spPr>
        <a:xfrm rot="5400000">
          <a:off x="4467715" y="-3409414"/>
          <a:ext cx="982708" cy="7801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100" b="1" kern="1200" dirty="0" smtClean="0">
              <a:solidFill>
                <a:srgbClr val="002060"/>
              </a:solidFill>
            </a:rPr>
            <a:t>Les activités commerciales</a:t>
          </a:r>
          <a:endParaRPr lang="fr-FR" sz="4100" b="1" kern="1200" dirty="0">
            <a:solidFill>
              <a:srgbClr val="002060"/>
            </a:solidFill>
          </a:endParaRPr>
        </a:p>
      </dsp:txBody>
      <dsp:txXfrm rot="-5400000">
        <a:off x="1058301" y="47972"/>
        <a:ext cx="7753564" cy="886764"/>
      </dsp:txXfrm>
    </dsp:sp>
    <dsp:sp modelId="{8F44F14E-D666-4252-BD56-323DA718D8D5}">
      <dsp:nvSpPr>
        <dsp:cNvPr id="0" name=""/>
        <dsp:cNvSpPr/>
      </dsp:nvSpPr>
      <dsp:spPr>
        <a:xfrm rot="5400000">
          <a:off x="-226778" y="1543330"/>
          <a:ext cx="1511859" cy="1058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2</a:t>
          </a:r>
          <a:endParaRPr lang="fr-FR" sz="3000" kern="1200" dirty="0"/>
        </a:p>
      </dsp:txBody>
      <dsp:txXfrm rot="-5400000">
        <a:off x="2" y="1845702"/>
        <a:ext cx="1058301" cy="453558"/>
      </dsp:txXfrm>
    </dsp:sp>
    <dsp:sp modelId="{FF486180-88BD-4440-A934-7A49A4E69618}">
      <dsp:nvSpPr>
        <dsp:cNvPr id="0" name=""/>
        <dsp:cNvSpPr/>
      </dsp:nvSpPr>
      <dsp:spPr>
        <a:xfrm rot="5400000">
          <a:off x="4467715" y="-2092862"/>
          <a:ext cx="982708" cy="7801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100" b="1" kern="1200" dirty="0" smtClean="0">
              <a:solidFill>
                <a:srgbClr val="002060"/>
              </a:solidFill>
            </a:rPr>
            <a:t>L’industrie et le BTP</a:t>
          </a:r>
          <a:endParaRPr lang="fr-FR" sz="4100" b="1" kern="1200" dirty="0">
            <a:solidFill>
              <a:srgbClr val="002060"/>
            </a:solidFill>
          </a:endParaRPr>
        </a:p>
      </dsp:txBody>
      <dsp:txXfrm rot="-5400000">
        <a:off x="1058301" y="1364524"/>
        <a:ext cx="7753564" cy="886764"/>
      </dsp:txXfrm>
    </dsp:sp>
    <dsp:sp modelId="{874C5010-0245-42D0-98F7-3EAFC0524A90}">
      <dsp:nvSpPr>
        <dsp:cNvPr id="0" name=""/>
        <dsp:cNvSpPr/>
      </dsp:nvSpPr>
      <dsp:spPr>
        <a:xfrm rot="5400000">
          <a:off x="-226778" y="2859802"/>
          <a:ext cx="1511859" cy="10583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3</a:t>
          </a:r>
          <a:endParaRPr lang="fr-FR" sz="3000" kern="1200" dirty="0"/>
        </a:p>
      </dsp:txBody>
      <dsp:txXfrm rot="-5400000">
        <a:off x="2" y="3162174"/>
        <a:ext cx="1058301" cy="453558"/>
      </dsp:txXfrm>
    </dsp:sp>
    <dsp:sp modelId="{21FA6DBE-87DA-40AE-AC2D-B0D5B433D3DB}">
      <dsp:nvSpPr>
        <dsp:cNvPr id="0" name=""/>
        <dsp:cNvSpPr/>
      </dsp:nvSpPr>
      <dsp:spPr>
        <a:xfrm rot="5400000">
          <a:off x="4467715" y="-776390"/>
          <a:ext cx="982708" cy="7801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4100" b="1" kern="1200" dirty="0" smtClean="0">
              <a:solidFill>
                <a:srgbClr val="002060"/>
              </a:solidFill>
            </a:rPr>
            <a:t>Les activités de services</a:t>
          </a:r>
          <a:endParaRPr lang="fr-FR" sz="4100" b="1" kern="1200" dirty="0">
            <a:solidFill>
              <a:srgbClr val="002060"/>
            </a:solidFill>
          </a:endParaRPr>
        </a:p>
      </dsp:txBody>
      <dsp:txXfrm rot="-5400000">
        <a:off x="1058301" y="2680996"/>
        <a:ext cx="7753564" cy="886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3.33984E-5</cdr:x>
      <cdr:y>0.76648</cdr:y>
    </cdr:from>
    <cdr:to>
      <cdr:x>0.34309</cdr:x>
      <cdr:y>0.97517</cdr:y>
    </cdr:to>
    <cdr:sp macro="" textlink="">
      <cdr:nvSpPr>
        <cdr:cNvPr id="2" name="ZoneTexte 12"/>
        <cdr:cNvSpPr txBox="1"/>
      </cdr:nvSpPr>
      <cdr:spPr>
        <a:xfrm xmlns:a="http://schemas.openxmlformats.org/drawingml/2006/main">
          <a:off x="269" y="2599912"/>
          <a:ext cx="2763074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3</a:t>
          </a:r>
          <a:r>
            <a:rPr lang="fr-FR" sz="2000" b="1" dirty="0" smtClean="0">
              <a:solidFill>
                <a:schemeClr val="accent2">
                  <a:lumMod val="50000"/>
                </a:schemeClr>
              </a:solidFill>
            </a:rPr>
            <a:t> entreprises sur 10 </a:t>
          </a:r>
          <a:br>
            <a:rPr lang="fr-FR" sz="2000" b="1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fr-FR" sz="2000" b="1" dirty="0" smtClean="0">
              <a:solidFill>
                <a:schemeClr val="accent2">
                  <a:lumMod val="50000"/>
                </a:schemeClr>
              </a:solidFill>
            </a:rPr>
            <a:t>dans le commerce</a:t>
          </a:r>
          <a:endParaRPr lang="fr-FR" sz="20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0.36314</cdr:y>
    </cdr:from>
    <cdr:to>
      <cdr:x>0.34305</cdr:x>
      <cdr:y>0.57183</cdr:y>
    </cdr:to>
    <cdr:sp macro="" textlink="">
      <cdr:nvSpPr>
        <cdr:cNvPr id="3" name="ZoneTexte 12"/>
        <cdr:cNvSpPr txBox="1"/>
      </cdr:nvSpPr>
      <cdr:spPr>
        <a:xfrm xmlns:a="http://schemas.openxmlformats.org/drawingml/2006/main">
          <a:off x="0" y="1231777"/>
          <a:ext cx="2763021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>
              <a:solidFill>
                <a:srgbClr val="FF0000"/>
              </a:solidFill>
            </a:rPr>
            <a:t>2</a:t>
          </a:r>
          <a:r>
            <a:rPr lang="fr-FR" sz="2000" b="1" dirty="0" smtClean="0">
              <a:solidFill>
                <a:srgbClr val="FF0000"/>
              </a:solidFill>
            </a:rPr>
            <a:t> entreprises sur 10 </a:t>
          </a:r>
          <a:br>
            <a:rPr lang="fr-FR" sz="2000" b="1" dirty="0" smtClean="0">
              <a:solidFill>
                <a:srgbClr val="FF0000"/>
              </a:solidFill>
            </a:rPr>
          </a:br>
          <a:r>
            <a:rPr lang="fr-FR" sz="2000" b="1" dirty="0" smtClean="0">
              <a:solidFill>
                <a:srgbClr val="FF0000"/>
              </a:solidFill>
            </a:rPr>
            <a:t>dans l’industrie</a:t>
          </a:r>
          <a:endParaRPr lang="fr-FR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0.03257</cdr:x>
      <cdr:y>0.00626</cdr:y>
    </cdr:from>
    <cdr:to>
      <cdr:x>0.37562</cdr:x>
      <cdr:y>0.21495</cdr:y>
    </cdr:to>
    <cdr:sp macro="" textlink="">
      <cdr:nvSpPr>
        <cdr:cNvPr id="4" name="ZoneTexte 12"/>
        <cdr:cNvSpPr txBox="1"/>
      </cdr:nvSpPr>
      <cdr:spPr>
        <a:xfrm xmlns:a="http://schemas.openxmlformats.org/drawingml/2006/main">
          <a:off x="262300" y="21221"/>
          <a:ext cx="276305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 smtClean="0">
              <a:solidFill>
                <a:schemeClr val="bg1">
                  <a:lumMod val="50000"/>
                </a:schemeClr>
              </a:solidFill>
            </a:rPr>
            <a:t>1 entreprise sur 10 </a:t>
          </a:r>
          <a:br>
            <a:rPr lang="fr-FR" sz="2000" b="1" dirty="0" smtClean="0">
              <a:solidFill>
                <a:schemeClr val="bg1">
                  <a:lumMod val="50000"/>
                </a:schemeClr>
              </a:solidFill>
            </a:rPr>
          </a:br>
          <a:r>
            <a:rPr lang="fr-FR" sz="2000" b="1" dirty="0" smtClean="0">
              <a:solidFill>
                <a:schemeClr val="bg1">
                  <a:lumMod val="50000"/>
                </a:schemeClr>
              </a:solidFill>
            </a:rPr>
            <a:t>dans le BTP</a:t>
          </a:r>
          <a:endParaRPr lang="fr-FR" sz="20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0.70375</cdr:x>
      <cdr:y>0.28118</cdr:y>
    </cdr:from>
    <cdr:to>
      <cdr:x>0.99909</cdr:x>
      <cdr:y>0.4944</cdr:y>
    </cdr:to>
    <cdr:sp macro="" textlink="">
      <cdr:nvSpPr>
        <cdr:cNvPr id="2" name="ZoneTexte 12"/>
        <cdr:cNvSpPr txBox="1"/>
      </cdr:nvSpPr>
      <cdr:spPr>
        <a:xfrm xmlns:a="http://schemas.openxmlformats.org/drawingml/2006/main">
          <a:off x="5764511" y="933521"/>
          <a:ext cx="2419229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 smtClean="0">
              <a:solidFill>
                <a:srgbClr val="002060"/>
              </a:solidFill>
            </a:rPr>
            <a:t>1 salarié sur </a:t>
          </a:r>
          <a:r>
            <a:rPr lang="fr-FR" sz="2000" b="1" dirty="0">
              <a:solidFill>
                <a:srgbClr val="002060"/>
              </a:solidFill>
            </a:rPr>
            <a:t>2</a:t>
          </a:r>
          <a:r>
            <a:rPr lang="fr-FR" sz="2000" b="1" dirty="0" smtClean="0">
              <a:solidFill>
                <a:srgbClr val="002060"/>
              </a:solidFill>
            </a:rPr>
            <a:t/>
          </a:r>
          <a:br>
            <a:rPr lang="fr-FR" sz="2000" b="1" dirty="0" smtClean="0">
              <a:solidFill>
                <a:srgbClr val="002060"/>
              </a:solidFill>
            </a:rPr>
          </a:br>
          <a:r>
            <a:rPr lang="fr-FR" sz="2000" b="1" dirty="0" smtClean="0">
              <a:solidFill>
                <a:srgbClr val="002060"/>
              </a:solidFill>
            </a:rPr>
            <a:t>dans les services</a:t>
          </a:r>
          <a:endParaRPr lang="fr-FR" sz="20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0.0708</cdr:x>
      <cdr:y>0.73743</cdr:y>
    </cdr:from>
    <cdr:to>
      <cdr:x>0.40812</cdr:x>
      <cdr:y>0.95065</cdr:y>
    </cdr:to>
    <cdr:sp macro="" textlink="">
      <cdr:nvSpPr>
        <cdr:cNvPr id="3" name="ZoneTexte 12"/>
        <cdr:cNvSpPr txBox="1"/>
      </cdr:nvSpPr>
      <cdr:spPr>
        <a:xfrm xmlns:a="http://schemas.openxmlformats.org/drawingml/2006/main">
          <a:off x="579935" y="2448272"/>
          <a:ext cx="276305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 smtClean="0">
              <a:solidFill>
                <a:srgbClr val="FF0000"/>
              </a:solidFill>
            </a:rPr>
            <a:t>1 salarié sur </a:t>
          </a:r>
          <a:r>
            <a:rPr lang="fr-FR" sz="2000" b="1" dirty="0">
              <a:solidFill>
                <a:srgbClr val="FF0000"/>
              </a:solidFill>
            </a:rPr>
            <a:t>4</a:t>
          </a:r>
          <a:r>
            <a:rPr lang="fr-FR" sz="2000" b="1" dirty="0" smtClean="0">
              <a:solidFill>
                <a:srgbClr val="FF0000"/>
              </a:solidFill>
            </a:rPr>
            <a:t> </a:t>
          </a:r>
          <a:br>
            <a:rPr lang="fr-FR" sz="2000" b="1" dirty="0" smtClean="0">
              <a:solidFill>
                <a:srgbClr val="FF0000"/>
              </a:solidFill>
            </a:rPr>
          </a:br>
          <a:r>
            <a:rPr lang="fr-FR" sz="2000" b="1" dirty="0" smtClean="0">
              <a:solidFill>
                <a:srgbClr val="FF0000"/>
              </a:solidFill>
            </a:rPr>
            <a:t>dans l’industrie</a:t>
          </a:r>
          <a:endParaRPr lang="fr-FR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0.34703</cdr:y>
    </cdr:from>
    <cdr:to>
      <cdr:x>0.33732</cdr:x>
      <cdr:y>0.56024</cdr:y>
    </cdr:to>
    <cdr:sp macro="" textlink="">
      <cdr:nvSpPr>
        <cdr:cNvPr id="4" name="ZoneTexte 12"/>
        <cdr:cNvSpPr txBox="1"/>
      </cdr:nvSpPr>
      <cdr:spPr>
        <a:xfrm xmlns:a="http://schemas.openxmlformats.org/drawingml/2006/main">
          <a:off x="0" y="1152128"/>
          <a:ext cx="2763054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 smtClean="0">
              <a:solidFill>
                <a:schemeClr val="accent2">
                  <a:lumMod val="50000"/>
                </a:schemeClr>
              </a:solidFill>
            </a:rPr>
            <a:t>1 salarié sur </a:t>
          </a:r>
          <a:r>
            <a:rPr lang="fr-FR" sz="2000" b="1" dirty="0">
              <a:solidFill>
                <a:schemeClr val="accent2">
                  <a:lumMod val="50000"/>
                </a:schemeClr>
              </a:solidFill>
            </a:rPr>
            <a:t>5</a:t>
          </a:r>
          <a:r>
            <a:rPr lang="fr-FR" sz="20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br>
            <a:rPr lang="fr-FR" sz="2000" b="1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fr-FR" sz="2000" b="1" dirty="0" smtClean="0">
              <a:solidFill>
                <a:schemeClr val="accent2">
                  <a:lumMod val="50000"/>
                </a:schemeClr>
              </a:solidFill>
            </a:rPr>
            <a:t>dans le commerce</a:t>
          </a:r>
          <a:endParaRPr lang="fr-FR" sz="20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0.03822</cdr:x>
      <cdr:y>0.02169</cdr:y>
    </cdr:from>
    <cdr:to>
      <cdr:x>0.37555</cdr:x>
      <cdr:y>0.23491</cdr:y>
    </cdr:to>
    <cdr:sp macro="" textlink="">
      <cdr:nvSpPr>
        <cdr:cNvPr id="5" name="ZoneTexte 12"/>
        <cdr:cNvSpPr txBox="1"/>
      </cdr:nvSpPr>
      <cdr:spPr>
        <a:xfrm xmlns:a="http://schemas.openxmlformats.org/drawingml/2006/main">
          <a:off x="313100" y="72021"/>
          <a:ext cx="276305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 smtClean="0">
              <a:solidFill>
                <a:schemeClr val="bg1">
                  <a:lumMod val="50000"/>
                </a:schemeClr>
              </a:solidFill>
            </a:rPr>
            <a:t>1 salarié sur 10 </a:t>
          </a:r>
          <a:br>
            <a:rPr lang="fr-FR" sz="2000" b="1" dirty="0" smtClean="0">
              <a:solidFill>
                <a:schemeClr val="bg1">
                  <a:lumMod val="50000"/>
                </a:schemeClr>
              </a:solidFill>
            </a:rPr>
          </a:br>
          <a:r>
            <a:rPr lang="fr-FR" sz="2000" b="1" dirty="0" smtClean="0">
              <a:solidFill>
                <a:schemeClr val="bg1">
                  <a:lumMod val="50000"/>
                </a:schemeClr>
              </a:solidFill>
            </a:rPr>
            <a:t>dans le BTP</a:t>
          </a:r>
          <a:endParaRPr lang="fr-FR" sz="20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67DF-AED4-4A45-ADC1-9949A1B1CD2C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6B904-6A24-4044-9509-25DFD1B9DF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419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6CBF4-5A1E-465F-8DF2-892E64A639D6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27965-1848-4F61-9A39-A5F3A6BC65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25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54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B85EEAA4-C7B3-41DC-97B4-69548AF639F6}" type="datetime1">
              <a:rPr lang="fr-FR" smtClean="0"/>
              <a:t>10/10/2017</a:t>
            </a:fld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CF117859-A915-4DCD-A1B5-F973F41BFD7C}" type="datetime1">
              <a:rPr lang="fr-FR" smtClean="0"/>
              <a:t>10/10/2017</a:t>
            </a:fld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A3EF8-EC99-427D-817B-17BDF84D2041}" type="datetime1">
              <a:rPr lang="fr-FR" smtClean="0"/>
              <a:t>10/10/2017</a:t>
            </a:fld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885EC-FB34-4270-BBE4-DAE9EF37F59C}" type="datetime1">
              <a:rPr lang="fr-FR" smtClean="0"/>
              <a:t>10/10/2017</a:t>
            </a:fld>
            <a:endParaRPr lang="fr-F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54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024C0B2A-63A2-4903-AF77-4C44D0D79318}" type="datetime1">
              <a:rPr lang="fr-FR" smtClean="0"/>
              <a:t>10/10/2017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b="1" smtClean="0">
                <a:solidFill>
                  <a:srgbClr val="37AAED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969D9245-81A0-4570-B970-4419933E16AC}" type="datetime1">
              <a:rPr lang="fr-FR" smtClean="0"/>
              <a:t>10/10/2017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b="1" smtClean="0">
                <a:solidFill>
                  <a:srgbClr val="37AAED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26AC34-1632-455E-8527-F0923E25B715}" type="datetime1">
              <a:rPr lang="fr-FR" smtClean="0"/>
              <a:t>10/10/2017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54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5421D-0D58-4198-9FFE-9C6A919275F9}" type="datetime1">
              <a:rPr lang="fr-FR" smtClean="0"/>
              <a:t>10/10/2017</a:t>
            </a:fld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54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EA4F71-A5CA-49C8-B94B-92583137D475}" type="datetime1">
              <a:rPr lang="fr-FR" smtClean="0"/>
              <a:t>10/10/2017</a:t>
            </a:fld>
            <a:endParaRPr lang="fr-FR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b="1" smtClean="0">
                <a:solidFill>
                  <a:srgbClr val="37AAED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20A963E8-A853-4EC1-8E77-DF75E780BE3F}" type="datetime1">
              <a:rPr lang="fr-FR" smtClean="0"/>
              <a:t>10/10/2017</a:t>
            </a:fld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A9677-1BB1-49D4-9AD5-08780EC767D6}" type="datetime1">
              <a:rPr lang="fr-FR" smtClean="0"/>
              <a:t>10/10/2017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BE307-7D1B-417D-A4F5-FB77C1CDE2DF}" type="datetime1">
              <a:rPr lang="fr-FR" smtClean="0"/>
              <a:t>10/10/2017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5" name="TextBox 8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5EE87-4A01-4258-A8E2-E10EDF029285}" type="datetime1">
              <a:rPr lang="fr-FR" smtClean="0"/>
              <a:t>10/10/2017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3B46-5A8B-47BA-9491-739E9915023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29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2843-4B13-486E-9140-DCED8D922C1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16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89E3-C1BD-4084-ACBE-D15F8E7A7C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33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E8CE-4D68-48FD-9D80-155CFA06155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50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C85F-6B89-4224-BF32-2B88977B10B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3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9C02-1C70-4A1B-A4D2-A9F0D22BC84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60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4F6-7F6E-43C8-AA0B-F9A5B27FF3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35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3ACB-8CC5-44F1-92E1-956AD93B619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90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2D18-04F1-4A51-B289-DB9067989A9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0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F591E-C071-48E9-8268-85ACD9899756}" type="datetime1">
              <a:rPr lang="fr-FR" smtClean="0"/>
              <a:t>10/10/2017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F87-45FB-45D5-A1D2-DAFCA655F44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18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E-E3E0-4555-B2A0-0DE93ECB2F3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6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AA11-1466-482B-B1CD-28DEB43001C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6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23C-1C38-4405-97B3-54498A24BAA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84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C339-3B41-4B09-BA0A-38464F45D8D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76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001C-C147-458A-94F2-570BEAA907D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4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D149-32FA-467D-8EA1-3BADEBA40DF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0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998D-D547-47B8-B00A-24732B87779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0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A30-747C-4E02-A8AD-EEFF295EE82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04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B54A-2740-4D3C-ADC7-BA9086428C3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54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CB5E7205-EBF3-4392-992F-F9E32A85E8D5}" type="datetime1">
              <a:rPr lang="fr-FR" smtClean="0"/>
              <a:t>10/10/2017</a:t>
            </a:fld>
            <a:endParaRPr lang="fr-F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632D-C8B0-4F61-B478-70BA449C335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31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496A-E1CC-4199-9EE9-2B2BFD5FA2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5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F436-58DF-4137-9C4B-1EADCB8A99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 smtClean="0">
                <a:solidFill>
                  <a:prstClr val="black"/>
                </a:solidFill>
              </a:rPr>
              <a:t>Juin 2012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9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40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D4399FD-4523-436E-AB75-35F2F9BB65C0}" type="datetime1">
              <a:rPr lang="fr-FR" smtClean="0"/>
              <a:t>10/10/2017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2EBEE8-A6C0-4394-8777-9BD00C617667}" type="datetime1">
              <a:rPr lang="fr-FR" smtClean="0"/>
              <a:t>10/10/2017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51238-F157-4518-B8B3-492AA3BE9402}" type="datetime1">
              <a:rPr lang="fr-FR" smtClean="0"/>
              <a:t>10/10/2017</a:t>
            </a:fld>
            <a:endParaRPr lang="fr-F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DAF0123-38F7-4F73-A536-CD8FA52E0F0C}" type="datetime1">
              <a:rPr lang="fr-FR" smtClean="0"/>
              <a:t>10/10/2017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Geneva" pitchFamily="-109" charset="-128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-109" charset="-128"/>
              </a:defRPr>
            </a:lvl9pPr>
          </a:lstStyle>
          <a:p>
            <a:pPr eaLnBrk="1" hangingPunct="1">
              <a:defRPr/>
            </a:pPr>
            <a:r>
              <a:rPr lang="fr-FR" sz="3600" b="1" smtClean="0">
                <a:solidFill>
                  <a:srgbClr val="37AAED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225FECE0-7D44-44B3-B939-1115B84FB067}" type="datetime1">
              <a:rPr lang="fr-FR" smtClean="0"/>
              <a:t>10/10/2017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fld id="{1552951C-341D-44C4-BD33-ADCFE75E789B}" type="datetime1">
              <a:rPr lang="fr-FR" smtClean="0"/>
              <a:t>10/10/2017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r>
              <a:rPr lang="fr-FR" smtClean="0"/>
              <a:t>Juin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fld id="{2F20DE97-E460-4BB5-9D30-9FF41C8C5B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Geneva" pitchFamily="-109" charset="-128"/>
          <a:cs typeface="Geneva" pitchFamily="-109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Geneva" pitchFamily="-109" charset="-128"/>
          <a:cs typeface="Geneva" pitchFamily="-10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Geneva" pitchFamily="-109" charset="-128"/>
          <a:cs typeface="Geneva" pitchFamily="-10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Geneva" pitchFamily="-109" charset="-128"/>
          <a:cs typeface="Geneva" pitchFamily="-10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Geneva" pitchFamily="-109" charset="-128"/>
          <a:cs typeface="Geneva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Geneva" pitchFamily="-109" charset="-128"/>
          <a:cs typeface="Geneva" pitchFamily="-10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Geneva" pitchFamily="-109" charset="-128"/>
          <a:cs typeface="Geneva" pitchFamily="-10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Geneva" pitchFamily="-109" charset="-128"/>
          <a:cs typeface="Geneva" pitchFamily="-10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Geneva" pitchFamily="-109" charset="-128"/>
          <a:cs typeface="Geneva" pitchFamily="-109" charset="-128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Geneva" pitchFamily="-109" charset="-128"/>
          <a:cs typeface="Geneva" pitchFamily="-109" charset="-128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37AAED"/>
        </a:buClr>
        <a:buSzPct val="75000"/>
        <a:buFont typeface="Wingdings" pitchFamily="2" charset="2"/>
        <a:buChar char="n"/>
        <a:defRPr sz="2800" kern="1200">
          <a:solidFill>
            <a:srgbClr val="595959"/>
          </a:solidFill>
          <a:latin typeface="+mn-lt"/>
          <a:ea typeface="Geneva" pitchFamily="-109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rgbClr val="595959"/>
          </a:solidFill>
          <a:latin typeface="+mn-lt"/>
          <a:ea typeface="Geneva" pitchFamily="-109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37AAED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Geneva" pitchFamily="-109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Geneva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16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Tulle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, </a:t>
            </a:r>
            <a:fld id="{92A7F01F-DEEB-4267-9207-BAC201051EA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16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Tulle</a:t>
            </a: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, </a:t>
            </a:r>
            <a:fld id="{EADB9818-7CD2-41A8-9016-DE87198F8F6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10/10/2017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0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2348880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4800" b="1" dirty="0" smtClean="0">
                <a:solidFill>
                  <a:schemeClr val="tx2"/>
                </a:solidFill>
              </a:rPr>
              <a:t/>
            </a:r>
            <a:br>
              <a:rPr lang="fr-FR" sz="4800" b="1" dirty="0" smtClean="0">
                <a:solidFill>
                  <a:schemeClr val="tx2"/>
                </a:solidFill>
              </a:rPr>
            </a:br>
            <a:r>
              <a:rPr lang="fr-FR" sz="6000" b="1" dirty="0">
                <a:solidFill>
                  <a:srgbClr val="002060"/>
                </a:solidFill>
              </a:rPr>
              <a:t>L</a:t>
            </a:r>
            <a:r>
              <a:rPr lang="fr-FR" sz="6000" b="1" dirty="0" smtClean="0">
                <a:solidFill>
                  <a:srgbClr val="002060"/>
                </a:solidFill>
              </a:rPr>
              <a:t>e tissu entrepreneurial</a:t>
            </a:r>
            <a:br>
              <a:rPr lang="fr-FR" sz="6000" b="1" dirty="0" smtClean="0">
                <a:solidFill>
                  <a:srgbClr val="002060"/>
                </a:solidFill>
              </a:rPr>
            </a:br>
            <a:r>
              <a:rPr lang="fr-FR" sz="6000" b="1" dirty="0" smtClean="0">
                <a:solidFill>
                  <a:srgbClr val="002060"/>
                </a:solidFill>
              </a:rPr>
              <a:t>en Corrèze</a:t>
            </a:r>
            <a:r>
              <a:rPr lang="fr-FR" sz="4800" b="1" dirty="0" smtClean="0">
                <a:solidFill>
                  <a:srgbClr val="002060"/>
                </a:solidFill>
              </a:rPr>
              <a:t/>
            </a:r>
            <a:br>
              <a:rPr lang="fr-FR" sz="4800" b="1" dirty="0" smtClean="0">
                <a:solidFill>
                  <a:srgbClr val="002060"/>
                </a:solidFill>
              </a:rPr>
            </a:br>
            <a:r>
              <a:rPr lang="fr-FR" sz="2800" b="1" dirty="0" smtClean="0">
                <a:solidFill>
                  <a:srgbClr val="002060"/>
                </a:solidFill>
              </a:rPr>
              <a:t> Lycée </a:t>
            </a:r>
            <a:r>
              <a:rPr lang="fr-FR" sz="2800" b="1" dirty="0" smtClean="0">
                <a:solidFill>
                  <a:srgbClr val="002060"/>
                </a:solidFill>
              </a:rPr>
              <a:t>Danton</a:t>
            </a: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</a:rPr>
              <a:t>- </a:t>
            </a:r>
            <a:r>
              <a:rPr lang="fr-FR" sz="2800" b="1" dirty="0" smtClean="0">
                <a:solidFill>
                  <a:srgbClr val="002060"/>
                </a:solidFill>
                <a:cs typeface="Arial Unicode MS"/>
              </a:rPr>
              <a:t>Mardi </a:t>
            </a:r>
            <a:r>
              <a:rPr lang="fr-FR" sz="2800" b="1" dirty="0" smtClean="0">
                <a:solidFill>
                  <a:srgbClr val="002060"/>
                </a:solidFill>
                <a:cs typeface="Arial Unicode MS"/>
              </a:rPr>
              <a:t>10 Octobre </a:t>
            </a:r>
            <a:r>
              <a:rPr lang="fr-FR" sz="2800" b="1" dirty="0" smtClean="0">
                <a:solidFill>
                  <a:srgbClr val="002060"/>
                </a:solidFill>
                <a:cs typeface="Arial Unicode MS"/>
              </a:rPr>
              <a:t>2017</a:t>
            </a:r>
            <a:endParaRPr lang="fr-FR" sz="2800" dirty="0">
              <a:solidFill>
                <a:srgbClr val="002060"/>
              </a:solidFill>
              <a:cs typeface="Arial Unicode M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7503" y="6208979"/>
            <a:ext cx="1152128" cy="294695"/>
          </a:xfrm>
        </p:spPr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7" y="1484784"/>
            <a:ext cx="8208912" cy="3024336"/>
          </a:xfrm>
        </p:spPr>
        <p:txBody>
          <a:bodyPr/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Les activités commerciales </a:t>
            </a:r>
            <a:br>
              <a:rPr lang="fr-FR" sz="3600" b="1" dirty="0" smtClean="0">
                <a:solidFill>
                  <a:schemeClr val="tx2"/>
                </a:solidFill>
              </a:rPr>
            </a:br>
            <a:r>
              <a:rPr lang="fr-FR" sz="3600" b="1" dirty="0" smtClean="0">
                <a:solidFill>
                  <a:schemeClr val="tx2"/>
                </a:solidFill>
              </a:rPr>
              <a:t>en Corrèze ?</a:t>
            </a:r>
          </a:p>
          <a:p>
            <a:pPr marL="0" indent="0" algn="r">
              <a:buNone/>
            </a:pPr>
            <a:r>
              <a:rPr lang="fr-FR" sz="3200" b="1" dirty="0" smtClean="0">
                <a:solidFill>
                  <a:schemeClr val="tx2"/>
                </a:solidFill>
              </a:rPr>
              <a:t/>
            </a:r>
            <a:br>
              <a:rPr lang="fr-FR" sz="3200" b="1" dirty="0" smtClean="0">
                <a:solidFill>
                  <a:schemeClr val="tx2"/>
                </a:solidFill>
              </a:rPr>
            </a:br>
            <a:r>
              <a:rPr lang="fr-FR" sz="3200" b="1" dirty="0" smtClean="0">
                <a:solidFill>
                  <a:schemeClr val="tx2"/>
                </a:solidFill>
              </a:rPr>
              <a:t>Le secteur en quelques chiffres</a:t>
            </a:r>
            <a:br>
              <a:rPr lang="fr-FR" sz="3200" b="1" dirty="0" smtClean="0">
                <a:solidFill>
                  <a:schemeClr val="tx2"/>
                </a:solidFill>
              </a:rPr>
            </a:b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r>
              <a:rPr lang="fr-FR" sz="2400" b="1" dirty="0" smtClean="0">
                <a:solidFill>
                  <a:schemeClr val="tx2"/>
                </a:solidFill>
              </a:rPr>
              <a:t/>
            </a:r>
            <a:br>
              <a:rPr lang="fr-FR" sz="2400" b="1" dirty="0" smtClean="0">
                <a:solidFill>
                  <a:schemeClr val="tx2"/>
                </a:solidFill>
              </a:rPr>
            </a:b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2194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732" y="447977"/>
            <a:ext cx="7947470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Les activités commerciales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79463"/>
              </p:ext>
            </p:extLst>
          </p:nvPr>
        </p:nvGraphicFramePr>
        <p:xfrm>
          <a:off x="498474" y="1988840"/>
          <a:ext cx="803396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lèche droite 4"/>
          <p:cNvSpPr/>
          <p:nvPr/>
        </p:nvSpPr>
        <p:spPr>
          <a:xfrm rot="2351130">
            <a:off x="1338654" y="3030291"/>
            <a:ext cx="949908" cy="1044116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69467" y="22210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3 200 entreprises </a:t>
            </a:r>
          </a:p>
          <a:p>
            <a:r>
              <a:rPr lang="fr-FR" sz="2800" b="1" dirty="0" smtClean="0">
                <a:solidFill>
                  <a:srgbClr val="C00000"/>
                </a:solidFill>
              </a:rPr>
              <a:t>Près de 10 000 </a:t>
            </a:r>
            <a:r>
              <a:rPr lang="fr-FR" sz="2800" b="1" dirty="0">
                <a:solidFill>
                  <a:srgbClr val="C00000"/>
                </a:solidFill>
              </a:rPr>
              <a:t>salariés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8576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7462" y="644129"/>
            <a:ext cx="7700516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 commerce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8109" y="1732425"/>
            <a:ext cx="8326438" cy="2448272"/>
          </a:xfrm>
        </p:spPr>
        <p:txBody>
          <a:bodyPr/>
          <a:lstStyle/>
          <a:p>
            <a:pPr lvl="0"/>
            <a:r>
              <a:rPr lang="fr-FR" sz="2800" b="1" dirty="0" smtClean="0">
                <a:solidFill>
                  <a:srgbClr val="002060"/>
                </a:solidFill>
              </a:rPr>
              <a:t> Commerce indépendant</a:t>
            </a:r>
          </a:p>
          <a:p>
            <a:pPr lvl="0"/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</a:rPr>
              <a:t>Réseaux de commerces franchisés</a:t>
            </a:r>
          </a:p>
          <a:p>
            <a:pPr lvl="0"/>
            <a:r>
              <a:rPr lang="fr-FR" sz="2800" b="1" dirty="0" smtClean="0">
                <a:solidFill>
                  <a:srgbClr val="002060"/>
                </a:solidFill>
              </a:rPr>
              <a:t> Grande distribution</a:t>
            </a:r>
          </a:p>
          <a:p>
            <a:pPr lvl="0"/>
            <a:r>
              <a:rPr lang="fr-FR" sz="2800" b="1" dirty="0" smtClean="0">
                <a:solidFill>
                  <a:srgbClr val="002060"/>
                </a:solidFill>
              </a:rPr>
              <a:t> E-commerce</a:t>
            </a:r>
            <a:endParaRPr lang="fr-FR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673846"/>
            <a:ext cx="2718048" cy="18120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76982"/>
            <a:ext cx="4095339" cy="27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6792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910" y="1700808"/>
            <a:ext cx="8352928" cy="3024336"/>
          </a:xfrm>
        </p:spPr>
        <p:txBody>
          <a:bodyPr/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Les activités industrielles </a:t>
            </a:r>
            <a:br>
              <a:rPr lang="fr-FR" sz="3600" b="1" dirty="0" smtClean="0">
                <a:solidFill>
                  <a:schemeClr val="tx2"/>
                </a:solidFill>
              </a:rPr>
            </a:br>
            <a:r>
              <a:rPr lang="fr-FR" sz="3600" b="1" dirty="0" smtClean="0">
                <a:solidFill>
                  <a:schemeClr val="tx2"/>
                </a:solidFill>
              </a:rPr>
              <a:t>et le BTP en Corrèze ?</a:t>
            </a:r>
          </a:p>
          <a:p>
            <a:pPr marL="0" indent="0" algn="r">
              <a:buNone/>
            </a:pPr>
            <a:r>
              <a:rPr lang="fr-FR" sz="3200" b="1" dirty="0" smtClean="0">
                <a:solidFill>
                  <a:schemeClr val="tx2"/>
                </a:solidFill>
              </a:rPr>
              <a:t/>
            </a:r>
            <a:br>
              <a:rPr lang="fr-FR" sz="3200" b="1" dirty="0" smtClean="0">
                <a:solidFill>
                  <a:schemeClr val="tx2"/>
                </a:solidFill>
              </a:rPr>
            </a:br>
            <a:r>
              <a:rPr lang="fr-FR" sz="3200" b="1" dirty="0" smtClean="0">
                <a:solidFill>
                  <a:schemeClr val="tx2"/>
                </a:solidFill>
              </a:rPr>
              <a:t>Le secteur en quelques chiffres</a:t>
            </a:r>
            <a:br>
              <a:rPr lang="fr-FR" sz="3200" b="1" dirty="0" smtClean="0">
                <a:solidFill>
                  <a:schemeClr val="tx2"/>
                </a:solidFill>
              </a:rPr>
            </a:b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r>
              <a:rPr lang="fr-FR" sz="2400" b="1" dirty="0" smtClean="0">
                <a:solidFill>
                  <a:schemeClr val="tx2"/>
                </a:solidFill>
              </a:rPr>
              <a:t/>
            </a:r>
            <a:br>
              <a:rPr lang="fr-FR" sz="2400" b="1" dirty="0" smtClean="0">
                <a:solidFill>
                  <a:schemeClr val="tx2"/>
                </a:solidFill>
              </a:rPr>
            </a:b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3723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732" y="447977"/>
            <a:ext cx="7947470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L’industrie et le BTP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817430"/>
              </p:ext>
            </p:extLst>
          </p:nvPr>
        </p:nvGraphicFramePr>
        <p:xfrm>
          <a:off x="498474" y="1988840"/>
          <a:ext cx="803396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lèche droite 4"/>
          <p:cNvSpPr/>
          <p:nvPr/>
        </p:nvSpPr>
        <p:spPr>
          <a:xfrm rot="2351130">
            <a:off x="3182521" y="3340879"/>
            <a:ext cx="949908" cy="1044116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371475" y="23256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1 100 </a:t>
            </a:r>
            <a:r>
              <a:rPr lang="fr-FR" sz="2800" b="1" dirty="0">
                <a:solidFill>
                  <a:srgbClr val="C00000"/>
                </a:solidFill>
              </a:rPr>
              <a:t>entreprises </a:t>
            </a:r>
          </a:p>
          <a:p>
            <a:r>
              <a:rPr lang="fr-FR" sz="2800" b="1" dirty="0" smtClean="0">
                <a:solidFill>
                  <a:srgbClr val="C00000"/>
                </a:solidFill>
              </a:rPr>
              <a:t>5 000 </a:t>
            </a:r>
            <a:r>
              <a:rPr lang="fr-FR" sz="2800" b="1" dirty="0">
                <a:solidFill>
                  <a:srgbClr val="C00000"/>
                </a:solidFill>
              </a:rPr>
              <a:t>salariés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7263720">
            <a:off x="5443111" y="2660234"/>
            <a:ext cx="949908" cy="1044116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840098" y="1253865"/>
            <a:ext cx="3770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2 000 </a:t>
            </a:r>
            <a:r>
              <a:rPr lang="fr-FR" sz="2800" b="1" dirty="0">
                <a:solidFill>
                  <a:srgbClr val="C00000"/>
                </a:solidFill>
              </a:rPr>
              <a:t>entreprises </a:t>
            </a:r>
          </a:p>
          <a:p>
            <a:r>
              <a:rPr lang="fr-FR" sz="2800" b="1" dirty="0" smtClean="0">
                <a:solidFill>
                  <a:srgbClr val="C00000"/>
                </a:solidFill>
              </a:rPr>
              <a:t>12 300 </a:t>
            </a:r>
            <a:r>
              <a:rPr lang="fr-FR" sz="2800" b="1" dirty="0">
                <a:solidFill>
                  <a:srgbClr val="C00000"/>
                </a:solidFill>
              </a:rPr>
              <a:t>salariés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4706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772524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L’industrie et le BTP</a:t>
            </a:r>
            <a:br>
              <a:rPr lang="fr-FR" b="1" dirty="0" smtClean="0">
                <a:solidFill>
                  <a:srgbClr val="C00000"/>
                </a:solidFill>
              </a:rPr>
            </a:br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04864"/>
            <a:ext cx="7772400" cy="3096344"/>
          </a:xfrm>
        </p:spPr>
        <p:txBody>
          <a:bodyPr/>
          <a:lstStyle/>
          <a:p>
            <a:pPr lvl="0"/>
            <a:r>
              <a:rPr lang="fr-FR" sz="2800" b="1" dirty="0" smtClean="0">
                <a:solidFill>
                  <a:srgbClr val="002060"/>
                </a:solidFill>
              </a:rPr>
              <a:t> Filières d’excellence :</a:t>
            </a:r>
          </a:p>
          <a:p>
            <a:pPr lvl="1"/>
            <a:r>
              <a:rPr lang="fr-FR" b="1" dirty="0" smtClean="0">
                <a:solidFill>
                  <a:srgbClr val="002060"/>
                </a:solidFill>
              </a:rPr>
              <a:t> Agro-industrie </a:t>
            </a:r>
            <a:endParaRPr lang="fr-FR" b="1" dirty="0">
              <a:solidFill>
                <a:srgbClr val="002060"/>
              </a:solidFill>
            </a:endParaRPr>
          </a:p>
          <a:p>
            <a:pPr lvl="1"/>
            <a:r>
              <a:rPr lang="fr-FR" b="1" dirty="0" smtClean="0">
                <a:solidFill>
                  <a:srgbClr val="002060"/>
                </a:solidFill>
              </a:rPr>
              <a:t> Biotechnologies et cosmétiques</a:t>
            </a:r>
          </a:p>
          <a:p>
            <a:pPr lvl="1"/>
            <a:r>
              <a:rPr lang="fr-FR" b="1" dirty="0" smtClean="0">
                <a:solidFill>
                  <a:srgbClr val="002060"/>
                </a:solidFill>
              </a:rPr>
              <a:t> Mécanique, métallurgie et électronique</a:t>
            </a:r>
          </a:p>
          <a:p>
            <a:pPr lvl="1"/>
            <a:r>
              <a:rPr lang="fr-FR" b="1" dirty="0" smtClean="0">
                <a:solidFill>
                  <a:srgbClr val="002060"/>
                </a:solidFill>
              </a:rPr>
              <a:t> Bois et ameublement</a:t>
            </a:r>
          </a:p>
          <a:p>
            <a:pPr lvl="1"/>
            <a:r>
              <a:rPr lang="fr-FR" b="1" dirty="0" smtClean="0">
                <a:solidFill>
                  <a:srgbClr val="002060"/>
                </a:solidFill>
              </a:rPr>
              <a:t> Bâtiment et les travaux publics</a:t>
            </a:r>
          </a:p>
          <a:p>
            <a:pPr marL="228600" lvl="1" indent="0"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2942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2587" y="314717"/>
            <a:ext cx="7700516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L’agro-industrie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 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636912"/>
            <a:ext cx="1512168" cy="4752528"/>
          </a:xfrm>
        </p:spPr>
        <p:txBody>
          <a:bodyPr/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413361"/>
            <a:ext cx="3110148" cy="11996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30" y="3737068"/>
            <a:ext cx="2889689" cy="1478136"/>
          </a:xfrm>
          <a:prstGeom prst="rect">
            <a:avLst/>
          </a:prstGeom>
        </p:spPr>
      </p:pic>
      <p:sp>
        <p:nvSpPr>
          <p:cNvPr id="10" name="AutoShape 2" descr="Résultat de recherche d'images pour &quot;Charal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04693"/>
            <a:ext cx="2787886" cy="1497810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97990" y="1362814"/>
            <a:ext cx="7772400" cy="95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Geneva" pitchFamily="-109" charset="-128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7AAED"/>
              </a:buClr>
              <a:buSzPct val="75000"/>
              <a:buFont typeface="Wingdings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7AAED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002060"/>
                </a:solidFill>
              </a:rPr>
              <a:t>Des entreprises familiales et des grands groupes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Des productions très diversifiées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Des produits de forte notoriété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Un secteur innovant et dynamique à l’export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Plus de 3 000 salariés</a:t>
            </a:r>
          </a:p>
          <a:p>
            <a:pPr marL="228600" lvl="1" indent="0">
              <a:buFont typeface="Wingdings" pitchFamily="2" charset="2"/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4750991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84" y="384100"/>
            <a:ext cx="7927156" cy="786144"/>
          </a:xfrm>
        </p:spPr>
        <p:txBody>
          <a:bodyPr/>
          <a:lstStyle/>
          <a:p>
            <a:r>
              <a:rPr lang="fr-FR" b="1" dirty="0" smtClean="0"/>
              <a:t> </a:t>
            </a:r>
            <a:r>
              <a:rPr lang="fr-FR" b="1" dirty="0" smtClean="0">
                <a:solidFill>
                  <a:srgbClr val="C00000"/>
                </a:solidFill>
              </a:rPr>
              <a:t>Les biotechnologies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et cosmétiques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/>
              <a:t> 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636912"/>
            <a:ext cx="1512168" cy="4752528"/>
          </a:xfrm>
        </p:spPr>
        <p:txBody>
          <a:bodyPr/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AutoShape 2" descr="Résultat de recherche d'images pour &quot;Charal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2286000" cy="20002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89" y="2887996"/>
            <a:ext cx="2486025" cy="183832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AutoShape 2" descr="Résultat de recherche d'images pour &quot;Ecoméris&quot;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256" y="4918652"/>
            <a:ext cx="2971800" cy="1543050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520700" y="1739526"/>
            <a:ext cx="7772400" cy="95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Geneva" pitchFamily="-109" charset="-128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7AAED"/>
              </a:buClr>
              <a:buSzPct val="75000"/>
              <a:buFont typeface="Wingdings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7AAED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002060"/>
                </a:solidFill>
              </a:rPr>
              <a:t>Un tissu d’une dizaine de PME 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Un secteur très qualitatif (innovation)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Un dynamisme à l’export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Environ 700 salariés</a:t>
            </a:r>
            <a:endParaRPr lang="fr-FR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5837325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907" y="197806"/>
            <a:ext cx="7556500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La mécanique, la métallurgie 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et l’électronique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72940" y="1196752"/>
            <a:ext cx="4968552" cy="4752528"/>
          </a:xfrm>
        </p:spPr>
        <p:txBody>
          <a:bodyPr/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582683"/>
            <a:ext cx="2933006" cy="19553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69" y="5138750"/>
            <a:ext cx="2857500" cy="1104900"/>
          </a:xfrm>
          <a:prstGeom prst="rect">
            <a:avLst/>
          </a:prstGeom>
        </p:spPr>
      </p:pic>
      <p:sp>
        <p:nvSpPr>
          <p:cNvPr id="11" name="AutoShape 2" descr="Résultat de recherche d'images pour &quot;legrand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10" y="4784232"/>
            <a:ext cx="2448272" cy="1754595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971600" y="1544223"/>
            <a:ext cx="9296567" cy="77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Geneva" pitchFamily="-109" charset="-128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7AAED"/>
              </a:buClr>
              <a:buSzPct val="75000"/>
              <a:buFont typeface="Wingdings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7AAED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002060"/>
                </a:solidFill>
              </a:rPr>
              <a:t>Une activité liée à l’aéronautique, </a:t>
            </a:r>
            <a:br>
              <a:rPr lang="fr-FR" sz="2400" b="1" dirty="0" smtClean="0">
                <a:solidFill>
                  <a:srgbClr val="002060"/>
                </a:solidFill>
              </a:rPr>
            </a:br>
            <a:r>
              <a:rPr lang="fr-FR" sz="2400" b="1" dirty="0" smtClean="0">
                <a:solidFill>
                  <a:srgbClr val="002060"/>
                </a:solidFill>
              </a:rPr>
              <a:t>au secteur automobile et à l’armement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Des savoir-faire très diversifiés (propres produits </a:t>
            </a:r>
            <a:br>
              <a:rPr lang="fr-FR" sz="2400" b="1" dirty="0" smtClean="0">
                <a:solidFill>
                  <a:srgbClr val="002060"/>
                </a:solidFill>
              </a:rPr>
            </a:br>
            <a:r>
              <a:rPr lang="fr-FR" sz="2400" b="1" dirty="0" smtClean="0">
                <a:solidFill>
                  <a:srgbClr val="002060"/>
                </a:solidFill>
              </a:rPr>
              <a:t>et sous-traitance)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Un secteur marqué par l’innovation et l’export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Plus de 5 500 salariés</a:t>
            </a:r>
            <a:endParaRPr lang="fr-FR" sz="1800" b="1" dirty="0" smtClean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61942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942" y="328190"/>
            <a:ext cx="7556500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 bois et l’ameublement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41810"/>
            <a:ext cx="4560774" cy="2436374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71696" y="1507770"/>
            <a:ext cx="7772400" cy="95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Geneva" pitchFamily="-109" charset="-128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7AAED"/>
              </a:buClr>
              <a:buSzPct val="75000"/>
              <a:buFont typeface="Wingdings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7AAED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002060"/>
                </a:solidFill>
              </a:rPr>
              <a:t>Une activité liée à l’importance du massif forestier en Haute-Corrèze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Plus de 1 000 salariés</a:t>
            </a:r>
          </a:p>
          <a:p>
            <a:pPr marL="0" indent="0">
              <a:buFont typeface="Wingdings" pitchFamily="2" charset="2"/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41" y="2437168"/>
            <a:ext cx="2736304" cy="166002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95398"/>
            <a:ext cx="3525658" cy="200802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6215488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0507" y="1628800"/>
            <a:ext cx="8619331" cy="3024336"/>
          </a:xfrm>
        </p:spPr>
        <p:txBody>
          <a:bodyPr/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 tissu entrepreneurial </a:t>
            </a:r>
            <a:br>
              <a:rPr lang="fr-FR" sz="3600" b="1" dirty="0" smtClean="0">
                <a:solidFill>
                  <a:schemeClr val="tx2"/>
                </a:solidFill>
              </a:rPr>
            </a:br>
            <a:r>
              <a:rPr lang="fr-FR" sz="3600" b="1" dirty="0" smtClean="0">
                <a:solidFill>
                  <a:schemeClr val="tx2"/>
                </a:solidFill>
              </a:rPr>
              <a:t>de la Corrèze</a:t>
            </a:r>
          </a:p>
          <a:p>
            <a:pPr marL="0" indent="0" algn="r">
              <a:buNone/>
            </a:pPr>
            <a:r>
              <a:rPr lang="fr-FR" sz="3200" b="1" dirty="0" smtClean="0">
                <a:solidFill>
                  <a:schemeClr val="tx2"/>
                </a:solidFill>
              </a:rPr>
              <a:t/>
            </a:r>
            <a:br>
              <a:rPr lang="fr-FR" sz="3200" b="1" dirty="0" smtClean="0">
                <a:solidFill>
                  <a:schemeClr val="tx2"/>
                </a:solidFill>
              </a:rPr>
            </a:br>
            <a:r>
              <a:rPr lang="fr-FR" sz="3200" b="1" dirty="0" smtClean="0">
                <a:solidFill>
                  <a:schemeClr val="tx2"/>
                </a:solidFill>
              </a:rPr>
              <a:t>Présentation en quelques chiffres</a:t>
            </a:r>
            <a:br>
              <a:rPr lang="fr-FR" sz="3200" b="1" dirty="0" smtClean="0">
                <a:solidFill>
                  <a:schemeClr val="tx2"/>
                </a:solidFill>
              </a:rPr>
            </a:b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r>
              <a:rPr lang="fr-FR" sz="2400" b="1" dirty="0" smtClean="0">
                <a:solidFill>
                  <a:schemeClr val="tx2"/>
                </a:solidFill>
              </a:rPr>
              <a:t/>
            </a:r>
            <a:br>
              <a:rPr lang="fr-FR" sz="2400" b="1" dirty="0" smtClean="0">
                <a:solidFill>
                  <a:schemeClr val="tx2"/>
                </a:solidFill>
              </a:rPr>
            </a:b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8494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556500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 bâtiment et les travaux publics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17063"/>
            <a:ext cx="3167703" cy="2111589"/>
          </a:xfrm>
          <a:prstGeom prst="rect">
            <a:avLst/>
          </a:prstGeom>
        </p:spPr>
      </p:pic>
      <p:sp>
        <p:nvSpPr>
          <p:cNvPr id="10" name="AutoShape 2" descr="Résultat de recherche d'images pour &quot;Eurovia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554" y="3210403"/>
            <a:ext cx="1950875" cy="109614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950" y="4904114"/>
            <a:ext cx="2133123" cy="69524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826532" y="2254263"/>
            <a:ext cx="7772400" cy="95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Geneva" pitchFamily="-109" charset="-128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7AAED"/>
              </a:buClr>
              <a:buSzPct val="75000"/>
              <a:buFont typeface="Wingdings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37AAED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Geneva" pitchFamily="-109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rgbClr val="002060"/>
                </a:solidFill>
              </a:rPr>
              <a:t>Des entreprises familiales et des grands groupes (travaux publics)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Plus de 5 500 salariés</a:t>
            </a:r>
          </a:p>
          <a:p>
            <a:pPr marL="0" indent="0">
              <a:buFont typeface="Wingdings" pitchFamily="2" charset="2"/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  <p:sp>
        <p:nvSpPr>
          <p:cNvPr id="3" name="AutoShape 2" descr="Résultat de recherche d'images pour &quot;logo Miane et Vinatier&quot;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427" y="4117063"/>
            <a:ext cx="2291375" cy="16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8333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406" y="1340768"/>
            <a:ext cx="8619331" cy="3024336"/>
          </a:xfrm>
        </p:spPr>
        <p:txBody>
          <a:bodyPr/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Les activités de services </a:t>
            </a:r>
            <a:br>
              <a:rPr lang="fr-FR" sz="3600" b="1" dirty="0" smtClean="0">
                <a:solidFill>
                  <a:schemeClr val="tx2"/>
                </a:solidFill>
              </a:rPr>
            </a:br>
            <a:r>
              <a:rPr lang="fr-FR" sz="3600" b="1" dirty="0" smtClean="0">
                <a:solidFill>
                  <a:schemeClr val="tx2"/>
                </a:solidFill>
              </a:rPr>
              <a:t>en Corrèze ?</a:t>
            </a:r>
          </a:p>
          <a:p>
            <a:pPr marL="0" indent="0" algn="r"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 </a:t>
            </a:r>
            <a:r>
              <a:rPr lang="fr-FR" sz="3200" b="1" dirty="0" smtClean="0">
                <a:solidFill>
                  <a:schemeClr val="tx2"/>
                </a:solidFill>
              </a:rPr>
              <a:t/>
            </a:r>
            <a:br>
              <a:rPr lang="fr-FR" sz="3200" b="1" dirty="0" smtClean="0">
                <a:solidFill>
                  <a:schemeClr val="tx2"/>
                </a:solidFill>
              </a:rPr>
            </a:br>
            <a:r>
              <a:rPr lang="fr-FR" sz="3200" b="1" dirty="0" smtClean="0">
                <a:solidFill>
                  <a:schemeClr val="tx2"/>
                </a:solidFill>
              </a:rPr>
              <a:t>Le secteur en quelques chiffres</a:t>
            </a:r>
            <a:br>
              <a:rPr lang="fr-FR" sz="3200" b="1" dirty="0" smtClean="0">
                <a:solidFill>
                  <a:schemeClr val="tx2"/>
                </a:solidFill>
              </a:rPr>
            </a:b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r>
              <a:rPr lang="fr-FR" sz="2400" b="1" dirty="0" smtClean="0">
                <a:solidFill>
                  <a:schemeClr val="tx2"/>
                </a:solidFill>
              </a:rPr>
              <a:t/>
            </a:r>
            <a:br>
              <a:rPr lang="fr-FR" sz="2400" b="1" dirty="0" smtClean="0">
                <a:solidFill>
                  <a:schemeClr val="tx2"/>
                </a:solidFill>
              </a:rPr>
            </a:b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62708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732" y="447977"/>
            <a:ext cx="7947470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Les activités de services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22</a:t>
            </a:fld>
            <a:endParaRPr lang="fr-FR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817430"/>
              </p:ext>
            </p:extLst>
          </p:nvPr>
        </p:nvGraphicFramePr>
        <p:xfrm>
          <a:off x="498474" y="1988840"/>
          <a:ext cx="803396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lèche droite 4"/>
          <p:cNvSpPr/>
          <p:nvPr/>
        </p:nvSpPr>
        <p:spPr>
          <a:xfrm rot="2351130">
            <a:off x="6091182" y="2962883"/>
            <a:ext cx="949908" cy="1044116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51720" y="1769078"/>
            <a:ext cx="5796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4 300 </a:t>
            </a:r>
            <a:r>
              <a:rPr lang="fr-FR" sz="2800" b="1" dirty="0">
                <a:solidFill>
                  <a:srgbClr val="C00000"/>
                </a:solidFill>
              </a:rPr>
              <a:t>entreprises </a:t>
            </a:r>
          </a:p>
          <a:p>
            <a:r>
              <a:rPr lang="fr-FR" sz="2800" b="1" dirty="0" smtClean="0">
                <a:solidFill>
                  <a:srgbClr val="C00000"/>
                </a:solidFill>
              </a:rPr>
              <a:t>27 400 salariés </a:t>
            </a:r>
            <a:r>
              <a:rPr lang="fr-FR" sz="2000" b="1" dirty="0" smtClean="0">
                <a:solidFill>
                  <a:srgbClr val="C00000"/>
                </a:solidFill>
              </a:rPr>
              <a:t>(secteur privé)</a:t>
            </a:r>
            <a:endParaRPr lang="fr-F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945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350" y="408462"/>
            <a:ext cx="7556500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Les services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2799" y="1988840"/>
            <a:ext cx="8326438" cy="2448272"/>
          </a:xfrm>
        </p:spPr>
        <p:txBody>
          <a:bodyPr/>
          <a:lstStyle/>
          <a:p>
            <a:pPr lvl="0"/>
            <a:r>
              <a:rPr lang="fr-FR" sz="2800" b="1" dirty="0" smtClean="0">
                <a:solidFill>
                  <a:srgbClr val="002060"/>
                </a:solidFill>
              </a:rPr>
              <a:t> Services aux particuliers</a:t>
            </a:r>
          </a:p>
          <a:p>
            <a:pPr lvl="0"/>
            <a:r>
              <a:rPr lang="fr-FR" sz="2800" b="1" dirty="0" smtClean="0">
                <a:solidFill>
                  <a:srgbClr val="002060"/>
                </a:solidFill>
              </a:rPr>
              <a:t> Services aux professionnels</a:t>
            </a:r>
          </a:p>
          <a:p>
            <a:pPr lvl="0"/>
            <a:r>
              <a:rPr lang="fr-FR" sz="2800" b="1" dirty="0" smtClean="0">
                <a:solidFill>
                  <a:srgbClr val="002060"/>
                </a:solidFill>
              </a:rPr>
              <a:t> Services mixtes (banques, assurances, immobilier)</a:t>
            </a:r>
            <a:endParaRPr lang="fr-FR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/>
            </a:r>
            <a:br>
              <a:rPr lang="fr-FR" sz="2800" b="1" dirty="0" smtClean="0">
                <a:solidFill>
                  <a:schemeClr val="tx2"/>
                </a:solidFill>
              </a:rPr>
            </a:b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775" y="4437112"/>
            <a:ext cx="4004044" cy="186774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383924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556500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Les services à la personne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800" b="1" dirty="0"/>
              <a:t>L</a:t>
            </a:r>
            <a:r>
              <a:rPr lang="fr-FR" sz="2800" b="1" dirty="0" smtClean="0"/>
              <a:t>a santé, la petite enfance, les seniors…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AutoShape 2" descr="Résultat de recherche d'images pour &quot;Geodis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4" descr="Résultat de recherche d'images pour &quot;STEF&quot;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92" y="2965759"/>
            <a:ext cx="3594298" cy="22322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718" y="4671502"/>
            <a:ext cx="4436120" cy="18800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718" y="2426691"/>
            <a:ext cx="3888432" cy="194421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0796484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556500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Les cafés hôtels restaurants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800" b="1" dirty="0" smtClean="0"/>
              <a:t>Près de 2 600  salariés en Corrèze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0C5D8A"/>
                </a:solidFill>
              </a:rPr>
              <a:t> </a:t>
            </a:r>
            <a:r>
              <a:rPr lang="fr-FR" sz="2400" b="1" dirty="0" smtClean="0">
                <a:solidFill>
                  <a:srgbClr val="0C5D8A"/>
                </a:solidFill>
              </a:rPr>
              <a:t>Entreprises indépendantes et de chaîne</a:t>
            </a:r>
          </a:p>
        </p:txBody>
      </p:sp>
      <p:sp>
        <p:nvSpPr>
          <p:cNvPr id="8" name="AutoShape 2" descr="Résultat de recherche d'images pour &quot;Hôtellerie restauration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975" y="3789040"/>
            <a:ext cx="2466975" cy="18478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116929"/>
            <a:ext cx="2619375" cy="17430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06" y="2492896"/>
            <a:ext cx="2057400" cy="1905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017377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556500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Les transports et la logistique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800" b="1" dirty="0" smtClean="0"/>
              <a:t>Plus de 5 000 salariés en Corrèze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AutoShape 2" descr="Résultat de recherche d'images pour &quot;Geodis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59" y="2288835"/>
            <a:ext cx="3343275" cy="13620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62411"/>
            <a:ext cx="2592288" cy="1976998"/>
          </a:xfrm>
          <a:prstGeom prst="rect">
            <a:avLst/>
          </a:prstGeom>
        </p:spPr>
      </p:pic>
      <p:sp>
        <p:nvSpPr>
          <p:cNvPr id="11" name="AutoShape 4" descr="Résultat de recherche d'images pour &quot;STEF&quot;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803" y="4005064"/>
            <a:ext cx="2842789" cy="19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338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556500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Les banques et assurances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800" b="1" dirty="0" smtClean="0"/>
              <a:t>Plus de 1 000 salariés en Corrèze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AutoShape 2" descr="Résultat de recherche d'images pour &quot;Geodis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4" descr="Résultat de recherche d'images pour &quot;STEF&quot;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92896"/>
            <a:ext cx="3311977" cy="223224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827897"/>
            <a:ext cx="3524052" cy="157793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4969757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ctrTitle"/>
          </p:nvPr>
        </p:nvSpPr>
        <p:spPr>
          <a:xfrm>
            <a:off x="611560" y="4005064"/>
            <a:ext cx="7848872" cy="642372"/>
          </a:xfrm>
        </p:spPr>
        <p:txBody>
          <a:bodyPr>
            <a:no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5373216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</a:rPr>
              <a:t>Pôle Etudes et Observation économique de la CCI de la Corrèze</a:t>
            </a:r>
            <a:endParaRPr lang="fr-FR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FE827-08BB-944A-92EC-FD1C22D055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474" y="453175"/>
            <a:ext cx="7700516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 tissu entrepreneurial 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en Corrèze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61722" y="4949057"/>
            <a:ext cx="3406080" cy="856207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3233" y="5075602"/>
            <a:ext cx="328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10 600 entreprises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06124" y="4949057"/>
            <a:ext cx="3426578" cy="856207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508104" y="5075602"/>
            <a:ext cx="320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54 500 salariés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2" y="1892762"/>
            <a:ext cx="2407938" cy="181347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32" y="3102717"/>
            <a:ext cx="1842335" cy="120704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08" y="1954417"/>
            <a:ext cx="2361471" cy="23614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8474" y="6259891"/>
            <a:ext cx="427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Source : Fichier CCI et ACOSS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43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39396"/>
            <a:ext cx="2834351" cy="18569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474" y="453175"/>
            <a:ext cx="7700516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 tissu entrepreneurial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800" b="1" dirty="0" smtClean="0"/>
              <a:t>Répartition des entreprises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749916"/>
              </p:ext>
            </p:extLst>
          </p:nvPr>
        </p:nvGraphicFramePr>
        <p:xfrm>
          <a:off x="583585" y="2318741"/>
          <a:ext cx="8054280" cy="339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300192" y="3344487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4 entreprises sur 10</a:t>
            </a:r>
            <a:br>
              <a:rPr lang="fr-FR" sz="2000" b="1" dirty="0" smtClean="0">
                <a:solidFill>
                  <a:srgbClr val="002060"/>
                </a:solidFill>
              </a:rPr>
            </a:br>
            <a:r>
              <a:rPr lang="fr-FR" sz="2000" b="1" dirty="0" smtClean="0">
                <a:solidFill>
                  <a:srgbClr val="002060"/>
                </a:solidFill>
              </a:rPr>
              <a:t>dans les services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833"/>
            <a:ext cx="2388272" cy="15867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8474" y="6259891"/>
            <a:ext cx="427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Source : Fichier CCI et ACOSS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4260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474" y="453175"/>
            <a:ext cx="7700516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 tissu entrepreneurial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800" b="1" dirty="0" smtClean="0"/>
              <a:t>Répartition des salariés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266038"/>
              </p:ext>
            </p:extLst>
          </p:nvPr>
        </p:nvGraphicFramePr>
        <p:xfrm>
          <a:off x="391665" y="2420888"/>
          <a:ext cx="8191154" cy="332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96" y="4192106"/>
            <a:ext cx="2426642" cy="24266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8474" y="6259891"/>
            <a:ext cx="427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Source : Fichier CCI et ACOSS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739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909" y="320526"/>
            <a:ext cx="7700516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 tissu entrepreneurial 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sz="2800" b="1" dirty="0" smtClean="0">
                <a:solidFill>
                  <a:srgbClr val="002060"/>
                </a:solidFill>
              </a:rPr>
              <a:t>Répartition par tailles d’entreprises</a:t>
            </a:r>
            <a:br>
              <a:rPr lang="fr-FR" sz="2800" b="1" dirty="0" smtClean="0">
                <a:solidFill>
                  <a:srgbClr val="002060"/>
                </a:solidFill>
              </a:rPr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96395" y="5366518"/>
            <a:ext cx="3406080" cy="1185985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004048" y="3709126"/>
            <a:ext cx="3426578" cy="2055579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9" y="1771016"/>
            <a:ext cx="2522147" cy="189949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88" y="2168536"/>
            <a:ext cx="1842335" cy="120704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09" y="2194563"/>
            <a:ext cx="1262916" cy="1262916"/>
          </a:xfrm>
          <a:prstGeom prst="rect">
            <a:avLst/>
          </a:prstGeom>
        </p:spPr>
      </p:pic>
      <p:sp>
        <p:nvSpPr>
          <p:cNvPr id="16" name="ZoneTexte 12"/>
          <p:cNvSpPr txBox="1"/>
          <p:nvPr/>
        </p:nvSpPr>
        <p:spPr>
          <a:xfrm>
            <a:off x="5130105" y="4107581"/>
            <a:ext cx="34269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rgbClr val="C00000"/>
                </a:solidFill>
              </a:rPr>
              <a:t>9 780 entreprises 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s</a:t>
            </a:r>
            <a:r>
              <a:rPr lang="fr-FR" sz="2000" b="1" dirty="0" smtClean="0">
                <a:solidFill>
                  <a:srgbClr val="C00000"/>
                </a:solidFill>
              </a:rPr>
              <a:t>ont des TPE</a:t>
            </a:r>
            <a:br>
              <a:rPr lang="fr-FR" sz="2000" b="1" dirty="0" smtClean="0">
                <a:solidFill>
                  <a:srgbClr val="C00000"/>
                </a:solidFill>
              </a:rPr>
            </a:br>
            <a:r>
              <a:rPr lang="fr-FR" sz="2000" b="1" dirty="0" smtClean="0">
                <a:solidFill>
                  <a:srgbClr val="C00000"/>
                </a:solidFill>
              </a:rPr>
              <a:t>&lt; 10 salariés (93%)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8" name="ZoneTexte 12"/>
          <p:cNvSpPr txBox="1"/>
          <p:nvPr/>
        </p:nvSpPr>
        <p:spPr>
          <a:xfrm>
            <a:off x="849850" y="5550703"/>
            <a:ext cx="34144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rgbClr val="002060"/>
                </a:solidFill>
              </a:rPr>
              <a:t>640 entreprises</a:t>
            </a:r>
            <a:r>
              <a:rPr lang="fr-FR" sz="1800" b="1" dirty="0" smtClean="0">
                <a:solidFill>
                  <a:srgbClr val="002060"/>
                </a:solidFill>
              </a:rPr>
              <a:t/>
            </a:r>
            <a:br>
              <a:rPr lang="fr-FR" sz="1800" b="1" dirty="0" smtClean="0">
                <a:solidFill>
                  <a:srgbClr val="002060"/>
                </a:solidFill>
              </a:rPr>
            </a:br>
            <a:r>
              <a:rPr lang="fr-FR" sz="1800" b="1" dirty="0" smtClean="0">
                <a:solidFill>
                  <a:srgbClr val="002060"/>
                </a:solidFill>
              </a:rPr>
              <a:t>entre 10 et 49 salariés (6%)</a:t>
            </a:r>
            <a:endParaRPr lang="fr-FR" sz="1800" b="1" dirty="0">
              <a:solidFill>
                <a:srgbClr val="002060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43" y="1643788"/>
            <a:ext cx="1152372" cy="11523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49850" y="3780494"/>
            <a:ext cx="3406080" cy="1185985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002060"/>
                </a:solidFill>
              </a:rPr>
              <a:t>125 entreprises</a:t>
            </a:r>
            <a:r>
              <a:rPr lang="fr-FR" b="1" dirty="0">
                <a:solidFill>
                  <a:srgbClr val="002060"/>
                </a:solidFill>
              </a:rPr>
              <a:t/>
            </a: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</a:rPr>
              <a:t>&gt;= 50 </a:t>
            </a:r>
            <a:r>
              <a:rPr lang="fr-FR" b="1" dirty="0">
                <a:solidFill>
                  <a:srgbClr val="002060"/>
                </a:solidFill>
              </a:rPr>
              <a:t>salariés (environ 1%)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57" y="2546197"/>
            <a:ext cx="1152372" cy="115237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141288" y="6292030"/>
            <a:ext cx="427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Source : Fichier CCI et ACOSS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415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84" y="425450"/>
            <a:ext cx="7700516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 tissu entrepreneurial 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002060"/>
                </a:solidFill>
              </a:rPr>
              <a:t>L</a:t>
            </a:r>
            <a:r>
              <a:rPr lang="fr-FR" sz="2800" b="1" dirty="0" smtClean="0">
                <a:solidFill>
                  <a:srgbClr val="002060"/>
                </a:solidFill>
              </a:rPr>
              <a:t>es créations d’entreprises</a:t>
            </a:r>
            <a:br>
              <a:rPr lang="fr-FR" sz="2800" b="1" dirty="0" smtClean="0">
                <a:solidFill>
                  <a:srgbClr val="002060"/>
                </a:solidFill>
              </a:rPr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81430" y="2348880"/>
            <a:ext cx="3600400" cy="165618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1 307 créations d’entreprises  </a:t>
            </a:r>
            <a:br>
              <a:rPr lang="fr-FR" sz="2400" b="1" dirty="0" smtClean="0">
                <a:solidFill>
                  <a:srgbClr val="002060"/>
                </a:solidFill>
              </a:rPr>
            </a:br>
            <a:r>
              <a:rPr lang="fr-FR" sz="2400" b="1" dirty="0" smtClean="0">
                <a:solidFill>
                  <a:srgbClr val="002060"/>
                </a:solidFill>
              </a:rPr>
              <a:t>en Corrèze en 2016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69023" cy="28803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83" y="4365104"/>
            <a:ext cx="2884297" cy="19813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94871" y="6001155"/>
            <a:ext cx="356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Source : Agence France Entrepreneur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290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284" y="425450"/>
            <a:ext cx="7700516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 tissu entrepreneurial 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sz="2800" b="1" dirty="0" smtClean="0">
                <a:solidFill>
                  <a:srgbClr val="002060"/>
                </a:solidFill>
              </a:rPr>
              <a:t>Un potentiel d’entreprises à transmettre</a:t>
            </a:r>
            <a:br>
              <a:rPr lang="fr-FR" sz="2800" b="1" dirty="0" smtClean="0">
                <a:solidFill>
                  <a:srgbClr val="002060"/>
                </a:solidFill>
              </a:rPr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67544" y="4275305"/>
            <a:ext cx="3600400" cy="1224136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1 dirigeant sur 3</a:t>
            </a:r>
            <a:br>
              <a:rPr lang="fr-FR" sz="2400" b="1" dirty="0" smtClean="0">
                <a:solidFill>
                  <a:srgbClr val="002060"/>
                </a:solidFill>
              </a:rPr>
            </a:br>
            <a:r>
              <a:rPr lang="fr-FR" sz="2400" b="1" dirty="0" smtClean="0">
                <a:solidFill>
                  <a:srgbClr val="002060"/>
                </a:solidFill>
              </a:rPr>
              <a:t>en Corrèze </a:t>
            </a:r>
            <a:br>
              <a:rPr lang="fr-FR" sz="2400" b="1" dirty="0" smtClean="0">
                <a:solidFill>
                  <a:srgbClr val="002060"/>
                </a:solidFill>
              </a:rPr>
            </a:br>
            <a:r>
              <a:rPr lang="fr-FR" sz="2400" b="1" dirty="0" smtClean="0">
                <a:solidFill>
                  <a:srgbClr val="002060"/>
                </a:solidFill>
              </a:rPr>
              <a:t>a 55 ans ou plus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39461" y="6138198"/>
            <a:ext cx="356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Source : Fichier CCI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42" y="2173460"/>
            <a:ext cx="4320480" cy="33327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013064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815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DE97-E460-4BB5-9D30-9FF41C8C5B73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274664"/>
              </p:ext>
            </p:extLst>
          </p:nvPr>
        </p:nvGraphicFramePr>
        <p:xfrm>
          <a:off x="179512" y="2276872"/>
          <a:ext cx="8859838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86831" y="608013"/>
            <a:ext cx="7700516" cy="1116012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Trois </a:t>
            </a:r>
            <a:r>
              <a:rPr lang="fr-FR" b="1" dirty="0" smtClean="0">
                <a:solidFill>
                  <a:srgbClr val="C00000"/>
                </a:solidFill>
              </a:rPr>
              <a:t>secteurs d’activités </a:t>
            </a:r>
            <a:r>
              <a:rPr lang="fr-FR" b="1" dirty="0" smtClean="0">
                <a:solidFill>
                  <a:srgbClr val="C00000"/>
                </a:solidFill>
              </a:rPr>
              <a:t>: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018245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Ré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A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3748</TotalTime>
  <Words>415</Words>
  <Application>Microsoft Office PowerPoint</Application>
  <PresentationFormat>Affichage à l'écran (4:3)</PresentationFormat>
  <Paragraphs>179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 Unicode MS</vt:lpstr>
      <vt:lpstr>Arial</vt:lpstr>
      <vt:lpstr>Calibri</vt:lpstr>
      <vt:lpstr>Geneva</vt:lpstr>
      <vt:lpstr>Rockwell</vt:lpstr>
      <vt:lpstr>Wingdings</vt:lpstr>
      <vt:lpstr>Thème1</vt:lpstr>
      <vt:lpstr>Thème Office</vt:lpstr>
      <vt:lpstr>1_Thème Office</vt:lpstr>
      <vt:lpstr>Présentation PowerPoint</vt:lpstr>
      <vt:lpstr>Présentation PowerPoint</vt:lpstr>
      <vt:lpstr>Le tissu entrepreneurial  en Corrèze </vt:lpstr>
      <vt:lpstr>Le tissu entrepreneurial Répartition des entreprises</vt:lpstr>
      <vt:lpstr>Le tissu entrepreneurial Répartition des salariés</vt:lpstr>
      <vt:lpstr>Le tissu entrepreneurial  Répartition par tailles d’entreprises  </vt:lpstr>
      <vt:lpstr>Le tissu entrepreneurial  Les créations d’entreprises  </vt:lpstr>
      <vt:lpstr>Le tissu entrepreneurial  Un potentiel d’entreprises à transmettre  </vt:lpstr>
      <vt:lpstr>Trois secteurs d’activités : </vt:lpstr>
      <vt:lpstr>Présentation PowerPoint</vt:lpstr>
      <vt:lpstr>Les activités commerciales</vt:lpstr>
      <vt:lpstr>Le commerce </vt:lpstr>
      <vt:lpstr>Présentation PowerPoint</vt:lpstr>
      <vt:lpstr>L’industrie et le BTP</vt:lpstr>
      <vt:lpstr>L’industrie et le BTP </vt:lpstr>
      <vt:lpstr>L’agro-industrie      </vt:lpstr>
      <vt:lpstr> Les biotechnologies et cosmétiques     </vt:lpstr>
      <vt:lpstr>La mécanique, la métallurgie  et l’électronique </vt:lpstr>
      <vt:lpstr>Le bois et l’ameublement </vt:lpstr>
      <vt:lpstr>Le bâtiment et les travaux publics  </vt:lpstr>
      <vt:lpstr>Présentation PowerPoint</vt:lpstr>
      <vt:lpstr>Les activités de services</vt:lpstr>
      <vt:lpstr>Les services </vt:lpstr>
      <vt:lpstr>Les services à la personne La santé, la petite enfance, les seniors… </vt:lpstr>
      <vt:lpstr>Les cafés hôtels restaurants Près de 2 600  salariés en Corrèze</vt:lpstr>
      <vt:lpstr>Les transports et la logistique Plus de 5 000 salariés en Corrèze</vt:lpstr>
      <vt:lpstr>Les banques et assurances Plus de 1 000 salariés en Corrèze </vt:lpstr>
      <vt:lpstr>Merci de votre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Mambrini Anne</dc:creator>
  <cp:lastModifiedBy>Mambrini Anne</cp:lastModifiedBy>
  <cp:revision>414</cp:revision>
  <cp:lastPrinted>2017-04-21T12:30:25Z</cp:lastPrinted>
  <dcterms:created xsi:type="dcterms:W3CDTF">2012-05-30T13:41:26Z</dcterms:created>
  <dcterms:modified xsi:type="dcterms:W3CDTF">2017-10-10T09:38:08Z</dcterms:modified>
</cp:coreProperties>
</file>