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40"/>
  </p:notesMasterIdLst>
  <p:handoutMasterIdLst>
    <p:handoutMasterId r:id="rId41"/>
  </p:handoutMasterIdLst>
  <p:sldIdLst>
    <p:sldId id="286" r:id="rId3"/>
    <p:sldId id="302" r:id="rId4"/>
    <p:sldId id="327" r:id="rId5"/>
    <p:sldId id="345" r:id="rId6"/>
    <p:sldId id="303" r:id="rId7"/>
    <p:sldId id="304" r:id="rId8"/>
    <p:sldId id="260" r:id="rId9"/>
    <p:sldId id="307" r:id="rId10"/>
    <p:sldId id="311" r:id="rId11"/>
    <p:sldId id="305" r:id="rId12"/>
    <p:sldId id="313" r:id="rId13"/>
    <p:sldId id="309" r:id="rId14"/>
    <p:sldId id="306" r:id="rId15"/>
    <p:sldId id="292" r:id="rId16"/>
    <p:sldId id="261" r:id="rId17"/>
    <p:sldId id="308" r:id="rId18"/>
    <p:sldId id="322" r:id="rId19"/>
    <p:sldId id="285" r:id="rId20"/>
    <p:sldId id="325" r:id="rId21"/>
    <p:sldId id="326" r:id="rId22"/>
    <p:sldId id="329" r:id="rId23"/>
    <p:sldId id="330" r:id="rId24"/>
    <p:sldId id="341" r:id="rId25"/>
    <p:sldId id="342" r:id="rId26"/>
    <p:sldId id="343" r:id="rId27"/>
    <p:sldId id="344" r:id="rId28"/>
    <p:sldId id="346" r:id="rId29"/>
    <p:sldId id="331" r:id="rId30"/>
    <p:sldId id="338" r:id="rId31"/>
    <p:sldId id="332" r:id="rId32"/>
    <p:sldId id="333" r:id="rId33"/>
    <p:sldId id="334" r:id="rId34"/>
    <p:sldId id="335" r:id="rId35"/>
    <p:sldId id="336" r:id="rId36"/>
    <p:sldId id="339" r:id="rId37"/>
    <p:sldId id="340" r:id="rId38"/>
    <p:sldId id="323" r:id="rId39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006F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28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agg-serv-bureau.agglo.agglomeration.lan\finances\BUDGET\STEPHANE\bp%202016\PPI%20AGGLO%202016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Répartition</a:t>
            </a:r>
            <a:r>
              <a:rPr lang="en-US" sz="1400" baseline="0"/>
              <a:t> des domaines d'intervention</a:t>
            </a:r>
            <a:endParaRPr lang="en-US" sz="1400"/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2151176133379297"/>
          <c:w val="1"/>
          <c:h val="0.51583605477515815"/>
        </c:manualLayout>
      </c:layout>
      <c:pie3DChart>
        <c:varyColors val="1"/>
        <c:ser>
          <c:idx val="0"/>
          <c:order val="0"/>
          <c:explosion val="24"/>
          <c:dLbls>
            <c:dLbl>
              <c:idx val="1"/>
              <c:layout>
                <c:manualLayout>
                  <c:x val="5.9894641690228588E-2"/>
                  <c:y val="2.916471820714197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1135191390569425E-2"/>
                  <c:y val="-3.383403517004618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Feuil1!$L$16:$L$23</c:f>
              <c:strCache>
                <c:ptCount val="8"/>
                <c:pt idx="0">
                  <c:v>DEV ECO</c:v>
                </c:pt>
                <c:pt idx="1">
                  <c:v>HAUT DEBIT</c:v>
                </c:pt>
                <c:pt idx="2">
                  <c:v>TRANSPORT</c:v>
                </c:pt>
                <c:pt idx="3">
                  <c:v>HABITAT</c:v>
                </c:pt>
                <c:pt idx="4">
                  <c:v>EAU</c:v>
                </c:pt>
                <c:pt idx="5">
                  <c:v>ASSAINISSEMENT</c:v>
                </c:pt>
                <c:pt idx="6">
                  <c:v>ACTION SOCIALE</c:v>
                </c:pt>
                <c:pt idx="7">
                  <c:v>SOLIDARITE COMMUNAUTAIRE</c:v>
                </c:pt>
              </c:strCache>
            </c:strRef>
          </c:cat>
          <c:val>
            <c:numRef>
              <c:f>Feuil1!$M$16:$M$23</c:f>
              <c:numCache>
                <c:formatCode>General</c:formatCode>
                <c:ptCount val="8"/>
                <c:pt idx="0">
                  <c:v>9737</c:v>
                </c:pt>
                <c:pt idx="1">
                  <c:v>500</c:v>
                </c:pt>
                <c:pt idx="2">
                  <c:v>1317</c:v>
                </c:pt>
                <c:pt idx="3">
                  <c:v>1007</c:v>
                </c:pt>
                <c:pt idx="4">
                  <c:v>3832</c:v>
                </c:pt>
                <c:pt idx="5">
                  <c:v>2930</c:v>
                </c:pt>
                <c:pt idx="6">
                  <c:v>1102</c:v>
                </c:pt>
                <c:pt idx="7">
                  <c:v>1011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"/>
          <c:y val="0.73888777929386862"/>
          <c:w val="0.98968747875948426"/>
          <c:h val="0.26108629459171651"/>
        </c:manualLayout>
      </c:layout>
      <c:overlay val="0"/>
    </c:legend>
    <c:plotVisOnly val="1"/>
    <c:dispBlanksAs val="gap"/>
    <c:showDLblsOverMax val="0"/>
  </c:chart>
  <c:spPr>
    <a:ln w="0">
      <a:noFill/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F9B1B-4FFC-4F71-913B-8DB35C574C29}" type="datetimeFigureOut">
              <a:rPr lang="fr-FR" smtClean="0"/>
              <a:t>06/03/2018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860E9-78EF-4E58-B016-86DAD0AB1C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00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42A81-BD8F-4EB0-9496-EC00167BE330}" type="datetimeFigureOut">
              <a:rPr lang="fr-FR" smtClean="0"/>
              <a:t>06/03/2018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A141A-0FF9-416B-AEEC-010F50E9FE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455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B8995-DE7C-49E3-8F66-1AA67B28560F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999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B8995-DE7C-49E3-8F66-1AA67B28560F}" type="slidenum">
              <a:rPr lang="fr-FR" smtClean="0">
                <a:solidFill>
                  <a:prstClr val="black"/>
                </a:solidFill>
              </a:rPr>
              <a:pPr/>
              <a:t>19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249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B8995-DE7C-49E3-8F66-1AA67B28560F}" type="slidenum">
              <a:rPr lang="fr-FR" smtClean="0">
                <a:solidFill>
                  <a:prstClr val="black"/>
                </a:solidFill>
              </a:rPr>
              <a:pPr/>
              <a:t>21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318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B9C26-6F86-479B-991B-5E9DC3E69298}" type="slidenum">
              <a:rPr lang="fr-FR" altLang="fr-FR" smtClean="0"/>
              <a:pPr>
                <a:defRPr/>
              </a:pPr>
              <a:t>27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46200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B8995-DE7C-49E3-8F66-1AA67B28560F}" type="slidenum">
              <a:rPr lang="fr-FR" smtClean="0">
                <a:solidFill>
                  <a:prstClr val="black"/>
                </a:solidFill>
              </a:rPr>
              <a:pPr/>
              <a:t>28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25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B8995-DE7C-49E3-8F66-1AA67B28560F}" type="slidenum">
              <a:rPr lang="fr-FR" smtClean="0">
                <a:solidFill>
                  <a:prstClr val="black"/>
                </a:solidFill>
              </a:rPr>
              <a:pPr/>
              <a:t>29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956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B8995-DE7C-49E3-8F66-1AA67B28560F}" type="slidenum">
              <a:rPr lang="fr-FR" smtClean="0">
                <a:solidFill>
                  <a:prstClr val="black"/>
                </a:solidFill>
              </a:rPr>
              <a:pPr/>
              <a:t>35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0433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B8995-DE7C-49E3-8F66-1AA67B28560F}" type="slidenum">
              <a:rPr lang="fr-FR" smtClean="0">
                <a:solidFill>
                  <a:prstClr val="black"/>
                </a:solidFill>
              </a:rPr>
              <a:pPr/>
              <a:t>37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806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B8995-DE7C-49E3-8F66-1AA67B28560F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11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B8995-DE7C-49E3-8F66-1AA67B28560F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69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B8995-DE7C-49E3-8F66-1AA67B28560F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692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r>
              <a:rPr lang="fr-FR" b="1" u="sng" dirty="0" smtClean="0"/>
              <a:t>Commentaires</a:t>
            </a:r>
            <a:r>
              <a:rPr lang="fr-FR" b="1" u="sng" baseline="0" dirty="0" smtClean="0"/>
              <a:t> : </a:t>
            </a:r>
          </a:p>
          <a:p>
            <a:pPr marL="1210607" lvl="2" indent="-288239"/>
            <a:endParaRPr lang="fr-FR" sz="1700" b="1" u="sng" dirty="0"/>
          </a:p>
          <a:p>
            <a:pPr marL="1210607" lvl="2" indent="-288239"/>
            <a:endParaRPr lang="fr-FR" sz="1700" b="1" u="sng" dirty="0"/>
          </a:p>
          <a:p>
            <a:pPr>
              <a:buFontTx/>
              <a:buChar char="-"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8B41B-CA58-4121-B898-9FF420131D60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63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8B41B-CA58-4121-B898-9FF420131D60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64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B8995-DE7C-49E3-8F66-1AA67B28560F}" type="slidenum">
              <a:rPr lang="fr-FR" smtClean="0">
                <a:solidFill>
                  <a:prstClr val="black"/>
                </a:solidFill>
              </a:rPr>
              <a:pPr/>
              <a:t>13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03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r>
              <a:rPr lang="fr-FR" b="1" u="sng" dirty="0" smtClean="0"/>
              <a:t>Commentaires</a:t>
            </a:r>
            <a:r>
              <a:rPr lang="fr-FR" b="1" u="sng" baseline="0" dirty="0" smtClean="0"/>
              <a:t> : </a:t>
            </a:r>
          </a:p>
          <a:p>
            <a:pPr lvl="2"/>
            <a:endParaRPr lang="fr-FR" sz="1700" b="1" u="sng" dirty="0"/>
          </a:p>
          <a:p>
            <a:pPr>
              <a:buFontTx/>
              <a:buChar char="-"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8B41B-CA58-4121-B898-9FF420131D60}" type="slidenum">
              <a:rPr lang="fr-FR" smtClean="0">
                <a:solidFill>
                  <a:prstClr val="black"/>
                </a:solidFill>
              </a:rPr>
              <a:pPr/>
              <a:t>15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667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B8995-DE7C-49E3-8F66-1AA67B28560F}" type="slidenum">
              <a:rPr lang="fr-FR" smtClean="0">
                <a:solidFill>
                  <a:prstClr val="black"/>
                </a:solidFill>
              </a:rPr>
              <a:pPr/>
              <a:t>16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704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 descr="couv-ppt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90800" y="1143000"/>
            <a:ext cx="5817936" cy="1066800"/>
          </a:xfrm>
          <a:noFill/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90799" y="2286000"/>
            <a:ext cx="5817937" cy="1524000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236B757-C49C-4BEC-B091-64CDBC290D77}" type="datetime1">
              <a:rPr lang="fr-FR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06/03/2018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68CB6A6-E850-43CF-89F9-C56139520B05}" type="slidenum">
              <a:rPr lang="fr-FR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82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F7DAFB1-120D-4784-80E2-007C7554220D}" type="datetime1">
              <a:rPr lang="fr-FR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06/03/2018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DDA8522-355F-417C-81E5-C36E56767848}" type="slidenum">
              <a:rPr lang="fr-FR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58C2904-8659-43F2-975C-347421EB6D6F}" type="datetime1">
              <a:rPr lang="fr-FR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06/03/2018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EC5E2D8-80A9-47CA-B4DE-D981FDF395AE}" type="slidenum">
              <a:rPr lang="fr-FR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319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72400" cy="597371"/>
          </a:xfrm>
          <a:effectLst/>
        </p:spPr>
        <p:txBody>
          <a:bodyPr anchor="b">
            <a:noAutofit/>
          </a:bodyPr>
          <a:lstStyle>
            <a:lvl1pPr algn="l">
              <a:buNone/>
              <a:defRPr sz="2800" b="1" cap="none" baseline="0">
                <a:ln w="12700">
                  <a:noFill/>
                </a:ln>
                <a:solidFill>
                  <a:srgbClr val="00AAD3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7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265238"/>
            <a:ext cx="8229600" cy="4754562"/>
          </a:xfrm>
        </p:spPr>
        <p:txBody>
          <a:bodyPr vert="horz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971600" y="6525344"/>
            <a:ext cx="2133600" cy="332656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dirty="0" smtClean="0">
                <a:solidFill>
                  <a:prstClr val="white">
                    <a:lumMod val="50000"/>
                  </a:prstClr>
                </a:solidFill>
              </a:rPr>
              <a:t>16/06/2011 – </a:t>
            </a:r>
            <a:r>
              <a:rPr lang="fr-FR" i="1" dirty="0" smtClean="0">
                <a:solidFill>
                  <a:prstClr val="white">
                    <a:lumMod val="50000"/>
                  </a:prstClr>
                </a:solidFill>
              </a:rPr>
              <a:t>C.C.S.P.L</a:t>
            </a:r>
            <a:endParaRPr lang="fr-FR" i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32912" y="0"/>
            <a:ext cx="61108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 smtClean="0"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fld id="{AA90BB82-7007-4E74-A104-963FABC471E9}" type="slidenum">
              <a:rPr lang="fr-FR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83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 descr="couv-pp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057400"/>
            <a:ext cx="4343400" cy="1447800"/>
          </a:xfrm>
          <a:noFill/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3505200"/>
            <a:ext cx="5181600" cy="1219200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charset="0"/>
              </a:defRPr>
            </a:lvl1pPr>
          </a:lstStyle>
          <a:p>
            <a:fld id="{EE8239DF-0B36-490A-8083-C895EAD15BF1}" type="datetime1">
              <a:rPr lang="fr-FR">
                <a:solidFill>
                  <a:prstClr val="black"/>
                </a:solidFill>
              </a:rPr>
              <a:pPr/>
              <a:t>06/03/2018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565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charset="0"/>
              </a:defRPr>
            </a:lvl1pPr>
          </a:lstStyle>
          <a:p>
            <a:fld id="{24E89ABB-8714-4110-BE39-A67BD6DD9E32}" type="datetime1">
              <a:rPr lang="fr-FR">
                <a:solidFill>
                  <a:prstClr val="black"/>
                </a:solidFill>
              </a:rPr>
              <a:pPr/>
              <a:t>06/03/2018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charset="0"/>
              </a:defRPr>
            </a:lvl1pPr>
          </a:lstStyle>
          <a:p>
            <a:fld id="{6488A97B-1A4D-474C-A161-9ADCB7A6612C}" type="slidenum">
              <a:rPr lang="fr-FR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94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-tête de sec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 descr="couv-ppt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90800" y="1143000"/>
            <a:ext cx="5817936" cy="1066800"/>
          </a:xfrm>
          <a:noFill/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90799" y="2286000"/>
            <a:ext cx="5817937" cy="1524000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charset="0"/>
              </a:defRPr>
            </a:lvl1pPr>
          </a:lstStyle>
          <a:p>
            <a:fld id="{C42CB253-5DC4-4D85-8439-36670A326E3F}" type="datetime1">
              <a:rPr lang="fr-FR">
                <a:solidFill>
                  <a:prstClr val="black"/>
                </a:solidFill>
              </a:rPr>
              <a:pPr/>
              <a:t>06/03/2018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charset="0"/>
              </a:defRPr>
            </a:lvl1pPr>
          </a:lstStyle>
          <a:p>
            <a:fld id="{6488A97B-1A4D-474C-A161-9ADCB7A6612C}" type="slidenum">
              <a:rPr lang="fr-FR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14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charset="0"/>
              </a:defRPr>
            </a:lvl1pPr>
          </a:lstStyle>
          <a:p>
            <a:fld id="{CD956265-FB38-427D-A398-EE22CE8E1003}" type="datetime1">
              <a:rPr lang="fr-FR">
                <a:solidFill>
                  <a:prstClr val="black"/>
                </a:solidFill>
              </a:rPr>
              <a:pPr/>
              <a:t>06/03/2018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charset="0"/>
              </a:defRPr>
            </a:lvl1pPr>
          </a:lstStyle>
          <a:p>
            <a:fld id="{6488A97B-1A4D-474C-A161-9ADCB7A6612C}" type="slidenum">
              <a:rPr lang="fr-FR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67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charset="0"/>
              </a:defRPr>
            </a:lvl1pPr>
          </a:lstStyle>
          <a:p>
            <a:fld id="{19C5F809-4834-4A05-9ECB-912E0760E34B}" type="datetime1">
              <a:rPr lang="fr-FR">
                <a:solidFill>
                  <a:prstClr val="black"/>
                </a:solidFill>
              </a:rPr>
              <a:pPr/>
              <a:t>06/03/2018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charset="0"/>
              </a:defRPr>
            </a:lvl1pPr>
          </a:lstStyle>
          <a:p>
            <a:fld id="{6488A97B-1A4D-474C-A161-9ADCB7A6612C}" type="slidenum">
              <a:rPr lang="fr-FR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140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charset="0"/>
              </a:defRPr>
            </a:lvl1pPr>
          </a:lstStyle>
          <a:p>
            <a:fld id="{834A4418-9C60-44C6-A771-1BDFDF229D7E}" type="datetime1">
              <a:rPr lang="fr-FR">
                <a:solidFill>
                  <a:prstClr val="black"/>
                </a:solidFill>
              </a:rPr>
              <a:pPr/>
              <a:t>06/03/2018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charset="0"/>
              </a:defRPr>
            </a:lvl1pPr>
          </a:lstStyle>
          <a:p>
            <a:fld id="{6488A97B-1A4D-474C-A161-9ADCB7A6612C}" type="slidenum">
              <a:rPr lang="fr-FR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474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charset="0"/>
              </a:defRPr>
            </a:lvl1pPr>
          </a:lstStyle>
          <a:p>
            <a:fld id="{8ECDF4E2-4861-41D0-8A61-6DC917644B8B}" type="datetime1">
              <a:rPr lang="fr-FR">
                <a:solidFill>
                  <a:prstClr val="black"/>
                </a:solidFill>
              </a:rPr>
              <a:pPr/>
              <a:t>06/03/2018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charset="0"/>
              </a:defRPr>
            </a:lvl1pPr>
          </a:lstStyle>
          <a:p>
            <a:fld id="{6488A97B-1A4D-474C-A161-9ADCB7A6612C}" type="slidenum">
              <a:rPr lang="fr-FR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17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8D3A775-AEDB-4B9D-BD06-380D4C1178D8}" type="datetime1">
              <a:rPr lang="fr-FR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06/03/2018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DBB6C62-7ADD-441C-9577-93A8B457D3C9}" type="slidenum">
              <a:rPr lang="fr-FR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817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charset="0"/>
              </a:defRPr>
            </a:lvl1pPr>
          </a:lstStyle>
          <a:p>
            <a:fld id="{55B14AED-DE50-4551-89E6-B340F998FD29}" type="datetime1">
              <a:rPr lang="fr-FR">
                <a:solidFill>
                  <a:prstClr val="black"/>
                </a:solidFill>
              </a:rPr>
              <a:pPr/>
              <a:t>06/03/2018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charset="0"/>
              </a:defRPr>
            </a:lvl1pPr>
          </a:lstStyle>
          <a:p>
            <a:fld id="{6488A97B-1A4D-474C-A161-9ADCB7A6612C}" type="slidenum">
              <a:rPr lang="fr-FR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74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charset="0"/>
              </a:defRPr>
            </a:lvl1pPr>
          </a:lstStyle>
          <a:p>
            <a:fld id="{10FEBE19-C0F6-4C0D-A364-E6C720B73538}" type="datetime1">
              <a:rPr lang="fr-FR">
                <a:solidFill>
                  <a:prstClr val="black"/>
                </a:solidFill>
              </a:rPr>
              <a:pPr/>
              <a:t>06/03/2018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charset="0"/>
              </a:defRPr>
            </a:lvl1pPr>
          </a:lstStyle>
          <a:p>
            <a:fld id="{6488A97B-1A4D-474C-A161-9ADCB7A6612C}" type="slidenum">
              <a:rPr lang="fr-FR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13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charset="0"/>
              </a:defRPr>
            </a:lvl1pPr>
          </a:lstStyle>
          <a:p>
            <a:fld id="{CA750545-93D5-4694-BE7A-BFE25D98C60E}" type="datetime1">
              <a:rPr lang="fr-FR">
                <a:solidFill>
                  <a:prstClr val="black"/>
                </a:solidFill>
              </a:rPr>
              <a:pPr/>
              <a:t>06/03/2018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charset="0"/>
              </a:defRPr>
            </a:lvl1pPr>
          </a:lstStyle>
          <a:p>
            <a:fld id="{6488A97B-1A4D-474C-A161-9ADCB7A6612C}" type="slidenum">
              <a:rPr lang="fr-FR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766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charset="0"/>
              </a:defRPr>
            </a:lvl1pPr>
          </a:lstStyle>
          <a:p>
            <a:fld id="{D6586600-E7DE-4A8F-AD6C-A95ED92A5671}" type="datetime1">
              <a:rPr lang="fr-FR">
                <a:solidFill>
                  <a:prstClr val="black"/>
                </a:solidFill>
              </a:rPr>
              <a:pPr/>
              <a:t>06/03/2018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charset="0"/>
              </a:defRPr>
            </a:lvl1pPr>
          </a:lstStyle>
          <a:p>
            <a:fld id="{6488A97B-1A4D-474C-A161-9ADCB7A6612C}" type="slidenum">
              <a:rPr lang="fr-FR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012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817496-3A72-4D50-AA5D-4CF1B5586FB3}" type="datetime1">
              <a:rPr lang="fr-FR" smtClean="0">
                <a:solidFill>
                  <a:prstClr val="black"/>
                </a:solidFill>
              </a:rPr>
              <a:pPr/>
              <a:t>06/03/2018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88A97B-1A4D-474C-A161-9ADCB7A6612C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8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Key Issues Box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4" name="Line 33"/>
          <p:cNvSpPr>
            <a:spLocks noChangeShapeType="1"/>
          </p:cNvSpPr>
          <p:nvPr userDrawn="1"/>
        </p:nvSpPr>
        <p:spPr bwMode="gray">
          <a:xfrm>
            <a:off x="0" y="6381328"/>
            <a:ext cx="9136674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 bwMode="gray">
          <a:xfrm>
            <a:off x="251520" y="1196975"/>
            <a:ext cx="8640434" cy="4895850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23922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One Chart One R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251520" y="3789710"/>
            <a:ext cx="8640960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 bwMode="gray">
          <a:xfrm>
            <a:off x="251520" y="1268418"/>
            <a:ext cx="8639908" cy="2376487"/>
          </a:xfrm>
        </p:spPr>
        <p:txBody>
          <a:bodyPr rtlCol="0" anchor="ctr">
            <a:normAutofit/>
          </a:bodyPr>
          <a:lstStyle>
            <a:lvl1pPr algn="ctr">
              <a:defRPr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42126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96620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7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A40B291-BB8A-4B83-B3F9-9D358C4A8926}" type="datetime1">
              <a:rPr lang="fr-FR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06/03/2018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D569B79-1C2F-4B13-A8D4-3CAD4E929F70}" type="slidenum">
              <a:rPr lang="fr-FR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48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EC785FC-9950-449D-AF26-0A580BA54806}" type="datetime1">
              <a:rPr lang="fr-FR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06/03/2018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7DA39FB-902E-4A30-B7F6-D2D450946C5D}" type="slidenum">
              <a:rPr lang="fr-FR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0B5BBF0-78E3-4B54-B2EA-228C88651FC9}" type="datetime1">
              <a:rPr lang="fr-FR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06/03/2018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CE0971F-0F14-4893-92BF-CB2575CA3602}" type="slidenum">
              <a:rPr lang="fr-FR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26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F74DC29-E7FC-45F4-9E65-5E01DC4215D7}" type="datetime1">
              <a:rPr lang="fr-FR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06/03/2018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085C3A7-5BC6-432A-A93C-73BEAD9DDD79}" type="slidenum">
              <a:rPr lang="fr-FR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084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969E169-421C-49DD-ABD6-25A62E1AA3CC}" type="datetime1">
              <a:rPr lang="fr-FR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06/03/2018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B75CA87-F139-40D2-BC0D-71DADC2146C2}" type="slidenum">
              <a:rPr lang="fr-FR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81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8D879E0-DFF0-49F3-9BF7-661EE4366AF6}" type="datetime1">
              <a:rPr lang="fr-FR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06/03/2018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B804B34-FFC4-419E-8427-82006619E6F0}" type="slidenum">
              <a:rPr lang="fr-FR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12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F7EA66E-6B4A-4EF0-B8D7-2AD855E8F9AC}" type="datetime1">
              <a:rPr lang="fr-FR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06/03/2018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BD89F98-1582-4008-AE6F-418D9B403F88}" type="slidenum">
              <a:rPr lang="fr-FR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3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6" descr="bg-interieur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65238"/>
            <a:ext cx="8229600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609600" y="838200"/>
            <a:ext cx="2362200" cy="1588"/>
          </a:xfrm>
          <a:prstGeom prst="line">
            <a:avLst/>
          </a:prstGeom>
          <a:ln>
            <a:solidFill>
              <a:srgbClr val="00AAD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78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AAD3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AAD3"/>
          </a:solidFill>
          <a:latin typeface="Arial" charset="0"/>
          <a:ea typeface="ＭＳ Ｐゴシック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AAD3"/>
          </a:solidFill>
          <a:latin typeface="Arial" charset="0"/>
          <a:ea typeface="ＭＳ Ｐゴシック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AAD3"/>
          </a:solidFill>
          <a:latin typeface="Arial" charset="0"/>
          <a:ea typeface="ＭＳ Ｐゴシック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AAD3"/>
          </a:solidFill>
          <a:latin typeface="Arial" charset="0"/>
          <a:ea typeface="ＭＳ Ｐゴシック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AAD3"/>
          </a:solidFill>
          <a:latin typeface="Arial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AAD3"/>
          </a:solidFill>
          <a:latin typeface="Arial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AAD3"/>
          </a:solidFill>
          <a:latin typeface="Arial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AAD3"/>
          </a:solidFill>
          <a:latin typeface="Arial" charset="0"/>
          <a:ea typeface="ＭＳ Ｐゴシック" charset="-128"/>
        </a:defRPr>
      </a:lvl9pPr>
    </p:titleStyle>
    <p:bodyStyle>
      <a:lvl1pPr marL="177800" indent="-177800" algn="l" defTabSz="457200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•"/>
        <a:defRPr sz="2400" kern="1200">
          <a:solidFill>
            <a:srgbClr val="97BF00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22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6" descr="bg-interieur.jp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205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65238"/>
            <a:ext cx="8229600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609600" y="838200"/>
            <a:ext cx="2362200" cy="1588"/>
          </a:xfrm>
          <a:prstGeom prst="line">
            <a:avLst/>
          </a:prstGeom>
          <a:ln>
            <a:solidFill>
              <a:srgbClr val="00AAD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91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00AAD3"/>
          </a:solidFill>
          <a:latin typeface="Arial"/>
          <a:ea typeface="ＭＳ Ｐゴシック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AAD3"/>
          </a:solidFill>
          <a:latin typeface="Arial" charset="0"/>
          <a:ea typeface="ＭＳ Ｐゴシック" charset="-128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AAD3"/>
          </a:solidFill>
          <a:latin typeface="Arial" charset="0"/>
          <a:ea typeface="ＭＳ Ｐゴシック" charset="-128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AAD3"/>
          </a:solidFill>
          <a:latin typeface="Arial" charset="0"/>
          <a:ea typeface="ＭＳ Ｐゴシック" charset="-128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AAD3"/>
          </a:solidFill>
          <a:latin typeface="Arial" charset="0"/>
          <a:ea typeface="ＭＳ Ｐゴシック" charset="-128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AD3"/>
          </a:solidFill>
          <a:latin typeface="Arial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AD3"/>
          </a:solidFill>
          <a:latin typeface="Arial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AD3"/>
          </a:solidFill>
          <a:latin typeface="Arial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AD3"/>
          </a:solidFill>
          <a:latin typeface="Arial" charset="0"/>
          <a:ea typeface="ＭＳ Ｐゴシック" charset="-128"/>
        </a:defRPr>
      </a:lvl9pPr>
    </p:titleStyle>
    <p:bodyStyle>
      <a:lvl1pPr marL="177800" indent="-177800" algn="l" defTabSz="457200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•"/>
        <a:defRPr sz="2400" kern="1200">
          <a:solidFill>
            <a:srgbClr val="97BF00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9"/>
        </a:buBlip>
        <a:defRPr sz="22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-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90800" y="476672"/>
            <a:ext cx="5817936" cy="1733128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ACCUEIL LYCEE DANTON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MARDI 6 MARS 2018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52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1071506" y="285728"/>
            <a:ext cx="8072494" cy="3381374"/>
          </a:xfrm>
        </p:spPr>
        <p:txBody>
          <a:bodyPr lIns="45720" rIns="45720">
            <a:noAutofit/>
          </a:bodyPr>
          <a:lstStyle/>
          <a:p>
            <a:pPr algn="ctr"/>
            <a:r>
              <a:rPr lang="fr-FR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LES COMPETENCES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7524328" y="4653136"/>
            <a:ext cx="1152128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4" name="Picture 2" descr="S:\ADMINISTRATIF\LOGO AGGLO NEW 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725144"/>
            <a:ext cx="1224136" cy="1512168"/>
          </a:xfrm>
          <a:prstGeom prst="rect">
            <a:avLst/>
          </a:prstGeom>
          <a:noFill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74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973758"/>
            <a:ext cx="9144000" cy="5884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1692" y="0"/>
            <a:ext cx="8235108" cy="990600"/>
          </a:xfrm>
        </p:spPr>
        <p:txBody>
          <a:bodyPr/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COMPETENCES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021795" y="5467578"/>
            <a:ext cx="4122205" cy="888772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r>
              <a:rPr lang="fr-FR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Réseaux </a:t>
            </a:r>
            <a:r>
              <a:rPr lang="fr-FR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et services locaux </a:t>
            </a:r>
            <a:r>
              <a:rPr lang="fr-FR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télécommunications</a:t>
            </a:r>
          </a:p>
          <a:p>
            <a:pPr marL="171450" indent="-171450">
              <a:buFontTx/>
              <a:buChar char="-"/>
            </a:pPr>
            <a:r>
              <a:rPr lang="fr-FR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Prévention des inondations</a:t>
            </a:r>
          </a:p>
          <a:p>
            <a:pPr marL="171450" indent="-171450">
              <a:buFontTx/>
              <a:buChar char="-"/>
            </a:pPr>
            <a:r>
              <a:rPr lang="fr-FR" sz="1200" b="1" dirty="0" smtClean="0">
                <a:solidFill>
                  <a:prstClr val="black"/>
                </a:solidFill>
              </a:rPr>
              <a:t> </a:t>
            </a:r>
            <a:r>
              <a:rPr lang="fr-FR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Défense incendie</a:t>
            </a:r>
            <a:endParaRPr lang="fr-FR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457200" fontAlgn="base">
              <a:spcBef>
                <a:spcPct val="20000"/>
              </a:spcBef>
              <a:spcAft>
                <a:spcPct val="0"/>
              </a:spcAft>
              <a:buSzPct val="75000"/>
              <a:defRPr/>
            </a:pPr>
            <a:endParaRPr lang="fr-FR" sz="1100" dirty="0" smtClean="0">
              <a:solidFill>
                <a:prstClr val="black"/>
              </a:solidFill>
              <a:latin typeface="Arial"/>
              <a:ea typeface="ＭＳ Ｐゴシック" charset="-128"/>
              <a:cs typeface="Arial"/>
            </a:endParaRPr>
          </a:p>
          <a:p>
            <a:pPr marL="742950" lvl="1" indent="-285750" defTabSz="457200" fontAlgn="base">
              <a:spcBef>
                <a:spcPct val="20000"/>
              </a:spcBef>
              <a:spcAft>
                <a:spcPct val="0"/>
              </a:spcAft>
              <a:buSzPct val="75000"/>
              <a:defRPr/>
            </a:pPr>
            <a:endParaRPr lang="fr-FR" sz="1100" dirty="0" smtClean="0">
              <a:solidFill>
                <a:prstClr val="black"/>
              </a:solidFill>
              <a:latin typeface="Arial"/>
              <a:ea typeface="ＭＳ Ｐゴシック" charset="-128"/>
              <a:cs typeface="Arial"/>
            </a:endParaRPr>
          </a:p>
          <a:p>
            <a:pPr marL="177800" indent="-177800" defTabSz="457200" fontAlgn="base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Font typeface="Arial" charset="0"/>
              <a:buNone/>
              <a:defRPr/>
            </a:pPr>
            <a:endParaRPr lang="fr-FR" sz="1100" dirty="0">
              <a:solidFill>
                <a:srgbClr val="97BF00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9512" y="1343090"/>
            <a:ext cx="446449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Compétences obligatoires </a:t>
            </a:r>
            <a:endParaRPr lang="fr-FR" sz="140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algn="ctr"/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compétences obligatoires sont celles pour lesquelles la loi exige qu’elles doivent être nécessairement exercées par la communauté</a:t>
            </a: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512" y="2761373"/>
            <a:ext cx="4464496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Compétences optionnelles </a:t>
            </a:r>
            <a:r>
              <a:rPr lang="fr-F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: </a:t>
            </a:r>
            <a:endParaRPr lang="fr-FR" sz="140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algn="ctr"/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loi impose </a:t>
            </a: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 EPCI </a:t>
            </a: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gérer, en plus de leurs compétences obligatoires, un nombre minimum de compétences.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9511" y="5402243"/>
            <a:ext cx="4464496" cy="95410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ＭＳ Ｐゴシック" charset="-128"/>
                <a:cs typeface="Arial"/>
              </a:rPr>
              <a:t>Compétences facultatives </a:t>
            </a:r>
            <a:r>
              <a:rPr lang="fr-F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ＭＳ Ｐゴシック" charset="-128"/>
                <a:cs typeface="Arial"/>
              </a:rPr>
              <a:t>: </a:t>
            </a:r>
            <a:endParaRPr lang="fr-FR" sz="140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ＭＳ Ｐゴシック" charset="-128"/>
              <a:cs typeface="Arial"/>
            </a:endParaRPr>
          </a:p>
          <a:p>
            <a:pPr algn="ctr"/>
            <a:r>
              <a:rPr lang="fr-FR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Celles </a:t>
            </a:r>
            <a:r>
              <a:rPr lang="fr-F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 les communes décident de transférer sans obligation légale, en supplément des compétences obligatoires et des compétences optionnelles.</a:t>
            </a:r>
            <a:endParaRPr lang="fr-FR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004048" y="1343090"/>
            <a:ext cx="3369121" cy="1200329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Développement économique (tourisme) Aménagement </a:t>
            </a:r>
            <a:r>
              <a:rPr lang="fr-FR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l'espace </a:t>
            </a:r>
            <a:r>
              <a:rPr lang="fr-FR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communautaire Transport urbain</a:t>
            </a:r>
            <a:endParaRPr lang="fr-FR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Equilibre social de </a:t>
            </a:r>
            <a:r>
              <a:rPr lang="fr-FR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l'habitat</a:t>
            </a:r>
            <a:endParaRPr lang="fr-FR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Politique </a:t>
            </a:r>
            <a:r>
              <a:rPr lang="fr-FR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fr-FR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ville</a:t>
            </a:r>
          </a:p>
          <a:p>
            <a:r>
              <a:rPr lang="fr-FR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Gens du voyage</a:t>
            </a:r>
            <a:endParaRPr lang="fr-FR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004048" y="2808218"/>
            <a:ext cx="3744416" cy="156966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Création ou aménagement de voirie et parcs de </a:t>
            </a:r>
            <a:r>
              <a:rPr lang="fr-FR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stationnement</a:t>
            </a:r>
            <a:endParaRPr lang="fr-FR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-Assainissement</a:t>
            </a:r>
          </a:p>
          <a:p>
            <a:r>
              <a:rPr lang="fr-FR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-Eau</a:t>
            </a:r>
          </a:p>
          <a:p>
            <a:r>
              <a:rPr lang="fr-FR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-Protection et mise en valeur de l’environnement et du cadre de vie </a:t>
            </a:r>
            <a:r>
              <a:rPr lang="fr-FR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dont la gestion et la valorisation des déchets</a:t>
            </a:r>
            <a:endParaRPr lang="fr-FR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FR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sociale </a:t>
            </a:r>
            <a:endParaRPr lang="fr-FR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1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39690" y="522548"/>
            <a:ext cx="9936000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636496" y="6505599"/>
            <a:ext cx="540000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ＭＳ Ｐゴシック" charset="-128"/>
                <a:cs typeface="Arial"/>
              </a:defRPr>
            </a:lvl1pPr>
          </a:lstStyle>
          <a:p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Un chantier d’insertion par l’emploi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5496" y="116632"/>
            <a:ext cx="5112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ＭＳ Ｐゴシック" charset="-128"/>
                <a:cs typeface="Arial"/>
              </a:rPr>
              <a:t>Des aides à la construction, la rénovation, l’amélioration ou l’adaptation de l’habitat</a:t>
            </a:r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496" y="5930116"/>
            <a:ext cx="5112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ＭＳ Ｐゴシック" charset="-128"/>
                <a:cs typeface="Arial"/>
              </a:rPr>
              <a:t>Un accompagnement des créateurs et repreneurs d’entreprises (Brive Entreprendre).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636496" y="692696"/>
            <a:ext cx="5364000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ＭＳ Ｐゴシック" charset="-128"/>
                <a:cs typeface="Arial"/>
              </a:rPr>
              <a:t>Un guichet unique : La maison de l’urbanisme et de l’habitat</a:t>
            </a:r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2583" y="1781036"/>
            <a:ext cx="5364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ＭＳ Ｐゴシック" charset="-128"/>
                <a:cs typeface="Arial"/>
              </a:rPr>
              <a:t>Un réseau de transport en commun urbain et « à la demande ».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636496" y="5569495"/>
            <a:ext cx="536400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ＭＳ Ｐゴシック" charset="-128"/>
                <a:cs typeface="Arial"/>
              </a:rPr>
              <a:t>Des aides à l’insertion professionnelle (PLIE)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636496" y="4797192"/>
            <a:ext cx="536400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ＭＳ Ｐゴシック" charset="-128"/>
                <a:cs typeface="Arial"/>
              </a:rPr>
              <a:t>L’aménagement de zones d’activités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5496" y="1052736"/>
            <a:ext cx="511200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ＭＳ Ｐゴシック" charset="-128"/>
                <a:cs typeface="Arial"/>
              </a:rPr>
              <a:t>L’animation touristique du territoire (OTI).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636496" y="1412776"/>
            <a:ext cx="536400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ＭＳ Ｐゴシック" charset="-128"/>
                <a:cs typeface="Arial"/>
              </a:rPr>
              <a:t>Des actions de promotion du territoire.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636496" y="2424002"/>
            <a:ext cx="51120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ＭＳ Ｐゴシック" charset="-128"/>
                <a:cs typeface="Arial"/>
              </a:rPr>
              <a:t>Le contrôle de la conformité des systèmes d’assainissement non-collectif.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5496" y="4417367"/>
            <a:ext cx="5112000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ＭＳ Ｐゴシック" charset="-128"/>
                <a:cs typeface="Arial"/>
              </a:rPr>
              <a:t>La gestion de structures petite enfance / Enfance-loisirs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02087" y="3125250"/>
            <a:ext cx="5364000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ＭＳ Ｐゴシック" charset="-128"/>
                <a:cs typeface="Arial"/>
              </a:rPr>
              <a:t>L’accès à l’eau potable.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636496" y="4005064"/>
            <a:ext cx="5364000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ＭＳ Ｐゴシック" charset="-128"/>
                <a:cs typeface="Arial"/>
              </a:rPr>
              <a:t>L’entretien des berges et cours d’eau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35496" y="3645024"/>
            <a:ext cx="5112000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ＭＳ Ｐゴシック" charset="-128"/>
                <a:cs typeface="Arial"/>
              </a:rPr>
              <a:t>La gestion et la valorisation des déchets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35496" y="5209455"/>
            <a:ext cx="511200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ＭＳ Ｐゴシック" charset="-128"/>
                <a:cs typeface="Arial"/>
              </a:rPr>
              <a:t>L’accès à l’internet Très Haut débit</a:t>
            </a:r>
          </a:p>
        </p:txBody>
      </p:sp>
      <p:sp>
        <p:nvSpPr>
          <p:cNvPr id="27" name="Titre 1"/>
          <p:cNvSpPr>
            <a:spLocks noGrp="1"/>
          </p:cNvSpPr>
          <p:nvPr>
            <p:ph type="title"/>
          </p:nvPr>
        </p:nvSpPr>
        <p:spPr>
          <a:xfrm>
            <a:off x="5435496" y="-171400"/>
            <a:ext cx="3708504" cy="990600"/>
          </a:xfrm>
        </p:spPr>
        <p:txBody>
          <a:bodyPr/>
          <a:lstStyle/>
          <a:p>
            <a:pPr algn="r"/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actions concrètes au service des habitants</a:t>
            </a:r>
          </a:p>
        </p:txBody>
      </p:sp>
    </p:spTree>
    <p:extLst>
      <p:ext uri="{BB962C8B-B14F-4D97-AF65-F5344CB8AC3E}">
        <p14:creationId xmlns:p14="http://schemas.microsoft.com/office/powerpoint/2010/main" val="91566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1071506" y="285728"/>
            <a:ext cx="8072494" cy="3381374"/>
          </a:xfrm>
        </p:spPr>
        <p:txBody>
          <a:bodyPr lIns="45720" rIns="45720">
            <a:noAutofit/>
          </a:bodyPr>
          <a:lstStyle/>
          <a:p>
            <a:pPr algn="ctr"/>
            <a:r>
              <a:rPr lang="fr-FR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LA GOUVERNANCE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7524328" y="4653136"/>
            <a:ext cx="1152128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4" name="Picture 2" descr="S:\ADMINISTRATIF\LOGO AGGLO NEW 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725144"/>
            <a:ext cx="1224136" cy="1512168"/>
          </a:xfrm>
          <a:prstGeom prst="rect">
            <a:avLst/>
          </a:prstGeom>
          <a:noFill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89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GOUVERNANCE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754562"/>
          </a:xfrm>
        </p:spPr>
        <p:txBody>
          <a:bodyPr/>
          <a:lstStyle/>
          <a:p>
            <a:pPr algn="just"/>
            <a:endParaRPr lang="fr-FR" sz="2200" dirty="0" smtClean="0">
              <a:solidFill>
                <a:schemeClr val="tx1"/>
              </a:solidFill>
            </a:endParaRPr>
          </a:p>
          <a:p>
            <a:pPr marL="720725" indent="-366713" algn="just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fr-FR" sz="2200" dirty="0">
                <a:solidFill>
                  <a:schemeClr val="tx1"/>
                </a:solidFill>
              </a:rPr>
              <a:t>Le </a:t>
            </a:r>
            <a:r>
              <a:rPr lang="fr-FR" sz="2200" dirty="0" smtClean="0">
                <a:solidFill>
                  <a:schemeClr val="tx1"/>
                </a:solidFill>
              </a:rPr>
              <a:t>Président, </a:t>
            </a:r>
          </a:p>
          <a:p>
            <a:pPr marL="354012" indent="0" algn="just">
              <a:buClr>
                <a:schemeClr val="accent2"/>
              </a:buClr>
              <a:buNone/>
            </a:pPr>
            <a:endParaRPr lang="fr-FR" sz="2200" dirty="0" smtClean="0">
              <a:solidFill>
                <a:schemeClr val="tx1"/>
              </a:solidFill>
            </a:endParaRPr>
          </a:p>
          <a:p>
            <a:pPr marL="720725" indent="-366713" algn="just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fr-FR" sz="2200" dirty="0" smtClean="0">
                <a:solidFill>
                  <a:schemeClr val="tx1"/>
                </a:solidFill>
              </a:rPr>
              <a:t>Les Vice Présidents,</a:t>
            </a:r>
          </a:p>
          <a:p>
            <a:pPr marL="720725" indent="-366713" algn="just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fr-FR" sz="2200" dirty="0" smtClean="0">
              <a:solidFill>
                <a:schemeClr val="tx1"/>
              </a:solidFill>
            </a:endParaRPr>
          </a:p>
          <a:p>
            <a:pPr marL="720725" indent="-366713" algn="just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fr-FR" sz="2200" dirty="0" smtClean="0">
                <a:solidFill>
                  <a:schemeClr val="tx1"/>
                </a:solidFill>
              </a:rPr>
              <a:t>Les conseillers délégués,</a:t>
            </a:r>
          </a:p>
          <a:p>
            <a:pPr marL="354012" indent="0" algn="just">
              <a:buClr>
                <a:schemeClr val="accent2"/>
              </a:buClr>
              <a:buNone/>
            </a:pPr>
            <a:endParaRPr lang="fr-FR" sz="2200" dirty="0" smtClean="0">
              <a:solidFill>
                <a:schemeClr val="tx1"/>
              </a:solidFill>
            </a:endParaRPr>
          </a:p>
          <a:p>
            <a:pPr marL="720725" indent="-366713" algn="just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fr-FR" sz="2200" dirty="0" smtClean="0">
                <a:solidFill>
                  <a:schemeClr val="tx1"/>
                </a:solidFill>
              </a:rPr>
              <a:t>Les conseillers communautaires,</a:t>
            </a:r>
            <a:endParaRPr lang="fr-FR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00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9188" y="134697"/>
            <a:ext cx="8229600" cy="990600"/>
          </a:xfrm>
        </p:spPr>
        <p:txBody>
          <a:bodyPr/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INSTANCES ET CIRCUIT DE DECISIONS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97527" y="849776"/>
            <a:ext cx="8568952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ＭＳ Ｐゴシック" charset="-128"/>
                <a:cs typeface="Arial"/>
              </a:rPr>
              <a:t>LE CONSEIL COMMUNAUTAIRE</a:t>
            </a:r>
          </a:p>
          <a:p>
            <a:pPr algn="ctr"/>
            <a:r>
              <a:rPr lang="fr-F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ＭＳ Ｐゴシック" charset="-128"/>
                <a:cs typeface="Arial"/>
              </a:rPr>
              <a:t>Assemblée délibérante ( 93 délégués)</a:t>
            </a:r>
          </a:p>
          <a:p>
            <a:pPr algn="ctr"/>
            <a:r>
              <a:rPr lang="fr-F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ＭＳ Ｐゴシック" charset="-128"/>
                <a:cs typeface="Arial"/>
              </a:rPr>
              <a:t>Tous les deux mois environ</a:t>
            </a:r>
          </a:p>
          <a:p>
            <a:pPr algn="ctr"/>
            <a:r>
              <a:rPr lang="fr-F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ＭＳ Ｐゴシック" charset="-128"/>
                <a:cs typeface="Arial"/>
              </a:rPr>
              <a:t>Vote les délibérations</a:t>
            </a:r>
            <a:r>
              <a:rPr lang="fr-F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ＭＳ Ｐゴシック" charset="-128"/>
                <a:cs typeface="Arial"/>
              </a:rPr>
              <a:t>, les documents budgétaires, émet des vœux…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17848" y="3474913"/>
            <a:ext cx="8568952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ＭＳ Ｐゴシック" charset="-128"/>
                <a:cs typeface="Arial"/>
              </a:rPr>
              <a:t>LE BUREAU – ELARGI AUX MAIRES</a:t>
            </a:r>
          </a:p>
          <a:p>
            <a:pPr algn="ctr"/>
            <a:r>
              <a:rPr lang="fr-F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ＭＳ Ｐゴシック" charset="-128"/>
                <a:cs typeface="Arial"/>
              </a:rPr>
              <a:t>Le </a:t>
            </a:r>
            <a:r>
              <a:rPr lang="fr-F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ＭＳ Ｐゴシック" charset="-128"/>
                <a:cs typeface="Arial"/>
              </a:rPr>
              <a:t>président</a:t>
            </a:r>
            <a:r>
              <a:rPr lang="fr-F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ＭＳ Ｐゴシック" charset="-128"/>
                <a:cs typeface="Arial"/>
              </a:rPr>
              <a:t>, </a:t>
            </a:r>
            <a:r>
              <a:rPr lang="fr-F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ＭＳ Ｐゴシック" charset="-128"/>
                <a:cs typeface="Arial"/>
              </a:rPr>
              <a:t>15 Vice-présidents</a:t>
            </a:r>
            <a:r>
              <a:rPr lang="fr-F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ＭＳ Ｐゴシック" charset="-128"/>
                <a:cs typeface="Arial"/>
              </a:rPr>
              <a:t>, les </a:t>
            </a:r>
            <a:r>
              <a:rPr lang="fr-F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ＭＳ Ｐゴシック" charset="-128"/>
                <a:cs typeface="Arial"/>
              </a:rPr>
              <a:t>15 membres </a:t>
            </a:r>
            <a:r>
              <a:rPr lang="fr-F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ＭＳ Ｐゴシック" charset="-128"/>
                <a:cs typeface="Arial"/>
              </a:rPr>
              <a:t>du Bureau + les Maires </a:t>
            </a:r>
            <a:endParaRPr lang="fr-FR" sz="14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ＭＳ Ｐゴシック" charset="-128"/>
              <a:cs typeface="Arial"/>
            </a:endParaRPr>
          </a:p>
          <a:p>
            <a:pPr algn="ctr"/>
            <a:r>
              <a:rPr lang="fr-F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ＭＳ Ｐゴシック" charset="-128"/>
                <a:cs typeface="Arial"/>
              </a:rPr>
              <a:t>Débat sur les questions stratégiques et les grandes orientations de la politique communautaire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35596" y="4653136"/>
            <a:ext cx="7056784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ＭＳ Ｐゴシック" charset="-128"/>
                <a:cs typeface="Arial"/>
              </a:rPr>
              <a:t>Les commissions thématiques (5)</a:t>
            </a:r>
          </a:p>
          <a:p>
            <a:pPr algn="ctr"/>
            <a:r>
              <a:rPr lang="fr-F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ＭＳ Ｐゴシック" charset="-128"/>
                <a:cs typeface="Arial"/>
              </a:rPr>
              <a:t>Composées de conseillers municipaux délégués communautaires (ou pas)</a:t>
            </a:r>
          </a:p>
          <a:p>
            <a:pPr algn="ctr"/>
            <a:r>
              <a:rPr lang="fr-F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ＭＳ Ｐゴシック" charset="-128"/>
                <a:cs typeface="Arial"/>
              </a:rPr>
              <a:t>Se réunissent environ tous les 2 mois - Instance de </a:t>
            </a:r>
            <a:r>
              <a:rPr lang="fr-F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ＭＳ Ｐゴシック" charset="-128"/>
                <a:cs typeface="Arial"/>
              </a:rPr>
              <a:t>débat et de réflexion – lieu d’information pour les élus municipaux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9512" y="2149985"/>
            <a:ext cx="8568952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ＭＳ Ｐゴシック" charset="-128"/>
                <a:cs typeface="Arial"/>
              </a:rPr>
              <a:t>LE CONSEIL DES MAIRES</a:t>
            </a:r>
            <a:endParaRPr lang="fr-FR" sz="14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ＭＳ Ｐゴシック" charset="-128"/>
              <a:cs typeface="Arial"/>
            </a:endParaRPr>
          </a:p>
          <a:p>
            <a:pPr algn="ctr"/>
            <a:r>
              <a:rPr lang="fr-FR" sz="1400" dirty="0">
                <a:solidFill>
                  <a:prstClr val="black"/>
                </a:solidFill>
                <a:latin typeface="Arial"/>
                <a:ea typeface="ＭＳ Ｐゴシック" charset="-128"/>
                <a:cs typeface="Arial"/>
              </a:rPr>
              <a:t>Les 49 maires des communes de l’agglo</a:t>
            </a:r>
          </a:p>
          <a:p>
            <a:pPr algn="ctr"/>
            <a:r>
              <a:rPr lang="fr-FR" sz="1400" dirty="0">
                <a:solidFill>
                  <a:prstClr val="black"/>
                </a:solidFill>
                <a:latin typeface="Arial"/>
                <a:ea typeface="ＭＳ Ｐゴシック" charset="-128"/>
                <a:cs typeface="Arial"/>
              </a:rPr>
              <a:t>Une semaine avant chaque conseil communautaire, il </a:t>
            </a:r>
            <a:r>
              <a:rPr lang="fr-FR" sz="1400" b="1" dirty="0">
                <a:solidFill>
                  <a:prstClr val="black"/>
                </a:solidFill>
                <a:latin typeface="Arial"/>
                <a:ea typeface="ＭＳ Ｐゴシック" charset="-128"/>
                <a:cs typeface="Arial"/>
              </a:rPr>
              <a:t>examine les délibérations </a:t>
            </a:r>
            <a:r>
              <a:rPr lang="fr-FR" sz="1400" dirty="0">
                <a:solidFill>
                  <a:prstClr val="black"/>
                </a:solidFill>
                <a:latin typeface="Arial"/>
                <a:ea typeface="ＭＳ Ｐゴシック" charset="-128"/>
                <a:cs typeface="Arial"/>
              </a:rPr>
              <a:t>soumises au vote du conseil communautaire</a:t>
            </a:r>
            <a:endParaRPr lang="fr-FR" sz="1400" dirty="0">
              <a:solidFill>
                <a:prstClr val="black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739168" y="2996952"/>
            <a:ext cx="0" cy="522060"/>
          </a:xfrm>
          <a:prstGeom prst="straightConnector1">
            <a:avLst/>
          </a:prstGeom>
          <a:ln>
            <a:solidFill>
              <a:srgbClr val="8ECB1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755576" y="1682804"/>
            <a:ext cx="0" cy="522060"/>
          </a:xfrm>
          <a:prstGeom prst="straightConnector1">
            <a:avLst/>
          </a:prstGeom>
          <a:ln>
            <a:solidFill>
              <a:srgbClr val="8ECB1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40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1071506" y="285728"/>
            <a:ext cx="8072494" cy="3381374"/>
          </a:xfrm>
        </p:spPr>
        <p:txBody>
          <a:bodyPr lIns="45720" rIns="45720">
            <a:noAutofit/>
          </a:bodyPr>
          <a:lstStyle/>
          <a:p>
            <a:pPr algn="ctr"/>
            <a:r>
              <a:rPr lang="fr-FR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LE BUDGET</a:t>
            </a:r>
          </a:p>
        </p:txBody>
      </p:sp>
      <p:sp>
        <p:nvSpPr>
          <p:cNvPr id="3" name="Rectangle 2"/>
          <p:cNvSpPr/>
          <p:nvPr/>
        </p:nvSpPr>
        <p:spPr>
          <a:xfrm>
            <a:off x="7524328" y="4653136"/>
            <a:ext cx="1152128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4" name="Picture 2" descr="S:\ADMINISTRATIF\LOGO AGGLO NEW 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725144"/>
            <a:ext cx="1224136" cy="1512168"/>
          </a:xfrm>
          <a:prstGeom prst="rect">
            <a:avLst/>
          </a:prstGeom>
          <a:noFill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515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BUDGET 2017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b="1" u="sng" dirty="0" smtClean="0"/>
              <a:t>1 </a:t>
            </a:r>
            <a:r>
              <a:rPr lang="fr-FR" b="1" u="sng" dirty="0"/>
              <a:t>budget principal</a:t>
            </a:r>
            <a:r>
              <a:rPr lang="fr-FR" b="1" dirty="0"/>
              <a:t> </a:t>
            </a:r>
          </a:p>
          <a:p>
            <a:pPr algn="just"/>
            <a:r>
              <a:rPr lang="fr-FR" b="1" u="sng" dirty="0"/>
              <a:t>6</a:t>
            </a:r>
            <a:r>
              <a:rPr lang="fr-FR" b="1" u="sng" dirty="0" smtClean="0"/>
              <a:t> </a:t>
            </a:r>
            <a:r>
              <a:rPr lang="fr-FR" b="1" u="sng" dirty="0"/>
              <a:t>budgets annexes </a:t>
            </a:r>
            <a:r>
              <a:rPr lang="fr-FR" dirty="0"/>
              <a:t>: eau, assainissement, mutualisation, activités commerciales et industrielles, transports et zones d’activité,</a:t>
            </a:r>
          </a:p>
          <a:p>
            <a:endParaRPr lang="fr-FR" b="1" u="sng" dirty="0">
              <a:solidFill>
                <a:schemeClr val="tx1"/>
              </a:solidFill>
            </a:endParaRPr>
          </a:p>
          <a:p>
            <a:r>
              <a:rPr lang="fr-FR" sz="1800" b="1" u="sng" dirty="0">
                <a:solidFill>
                  <a:schemeClr val="tx1"/>
                </a:solidFill>
              </a:rPr>
              <a:t>LES CHIFFRES CLES : </a:t>
            </a:r>
          </a:p>
          <a:p>
            <a:endParaRPr lang="fr-FR" sz="1800" b="1" u="sng" dirty="0">
              <a:solidFill>
                <a:schemeClr val="tx1"/>
              </a:solidFill>
            </a:endParaRPr>
          </a:p>
          <a:p>
            <a:pPr lvl="1" algn="just"/>
            <a:r>
              <a:rPr lang="fr-FR" sz="1800" dirty="0" smtClean="0"/>
              <a:t>111 408 K€  </a:t>
            </a:r>
          </a:p>
          <a:p>
            <a:pPr lvl="1" algn="just"/>
            <a:r>
              <a:rPr lang="fr-FR" sz="1800" dirty="0" smtClean="0"/>
              <a:t>Fonctionnement </a:t>
            </a:r>
            <a:r>
              <a:rPr lang="fr-FR" sz="1800" dirty="0"/>
              <a:t>: 87 160 K€ dont 46 M de fiscalité professionnelle, 20 M de dotation de l’Etat et 11 M de produits des services, </a:t>
            </a:r>
          </a:p>
          <a:p>
            <a:pPr lvl="1" algn="just"/>
            <a:r>
              <a:rPr lang="fr-FR" sz="1800" dirty="0" smtClean="0"/>
              <a:t>Investissement </a:t>
            </a:r>
            <a:r>
              <a:rPr lang="fr-FR" sz="1800" dirty="0"/>
              <a:t>: 24 248 K€ </a:t>
            </a:r>
          </a:p>
          <a:p>
            <a:pPr lvl="1" algn="just"/>
            <a:r>
              <a:rPr lang="fr-FR" sz="1800" dirty="0" smtClean="0"/>
              <a:t>Une </a:t>
            </a:r>
            <a:r>
              <a:rPr lang="fr-FR" sz="1800" dirty="0"/>
              <a:t>dette de 81 912 K€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846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BUDGET 2017</a:t>
            </a:r>
            <a:endParaRPr lang="fr-FR" dirty="0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105006"/>
              </p:ext>
            </p:extLst>
          </p:nvPr>
        </p:nvGraphicFramePr>
        <p:xfrm>
          <a:off x="698476" y="1350060"/>
          <a:ext cx="7473924" cy="4165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4612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1071506" y="285728"/>
            <a:ext cx="8072494" cy="3381374"/>
          </a:xfrm>
        </p:spPr>
        <p:txBody>
          <a:bodyPr lIns="45720" rIns="45720">
            <a:noAutofit/>
          </a:bodyPr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PROJETS STRUCTURANTS EN COURS</a:t>
            </a:r>
          </a:p>
        </p:txBody>
      </p:sp>
      <p:sp>
        <p:nvSpPr>
          <p:cNvPr id="3" name="Rectangle 2"/>
          <p:cNvSpPr/>
          <p:nvPr/>
        </p:nvSpPr>
        <p:spPr>
          <a:xfrm>
            <a:off x="7524328" y="4653136"/>
            <a:ext cx="1152128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4" name="Picture 2" descr="S:\ADMINISTRATIF\LOGO AGGLO NEW 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725144"/>
            <a:ext cx="1224136" cy="1512168"/>
          </a:xfrm>
          <a:prstGeom prst="rect">
            <a:avLst/>
          </a:prstGeom>
          <a:noFill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9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PROGRAMME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fr-FR" b="1" u="sng" dirty="0" smtClean="0"/>
          </a:p>
          <a:p>
            <a:pPr lvl="1"/>
            <a:r>
              <a:rPr lang="fr-FR" dirty="0" smtClean="0"/>
              <a:t>Eléments de cadrage : l’organisation administrative de la France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Présentation de l’Agglomération du Bassin de Brive et de la ville de Brive,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Focus sur les Ressources Humaines,</a:t>
            </a:r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r>
              <a:rPr lang="fr-FR" dirty="0"/>
              <a:t>	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273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PROJETS 2018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 lvl="1"/>
            <a:r>
              <a:rPr lang="fr-FR" dirty="0" smtClean="0"/>
              <a:t>Construction d’un nouveau bâtiment pour l’IFSI</a:t>
            </a:r>
          </a:p>
          <a:p>
            <a:pPr lvl="1"/>
            <a:r>
              <a:rPr lang="fr-FR" dirty="0" smtClean="0"/>
              <a:t>Aménagement de la zone d’activité de Brive Laroche</a:t>
            </a:r>
          </a:p>
          <a:p>
            <a:pPr lvl="1"/>
            <a:r>
              <a:rPr lang="fr-FR" dirty="0" smtClean="0"/>
              <a:t>Travaux d’eau et d’assainissement </a:t>
            </a:r>
          </a:p>
          <a:p>
            <a:pPr lvl="1"/>
            <a:r>
              <a:rPr lang="fr-FR" dirty="0" smtClean="0"/>
              <a:t>Aides à l’habitat</a:t>
            </a:r>
          </a:p>
          <a:p>
            <a:pPr lvl="1"/>
            <a:r>
              <a:rPr lang="fr-FR" dirty="0" smtClean="0"/>
              <a:t>Requalification des structures d’hébergement du site touristique du Causse Corrézien</a:t>
            </a:r>
          </a:p>
          <a:p>
            <a:pPr lvl="1"/>
            <a:r>
              <a:rPr lang="fr-FR" dirty="0" smtClean="0"/>
              <a:t>Aménagement de la voie verte</a:t>
            </a:r>
          </a:p>
          <a:p>
            <a:pPr lvl="1"/>
            <a:r>
              <a:rPr lang="fr-FR" dirty="0" smtClean="0"/>
              <a:t>Solidarité financière à destination des communes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DBB6C62-7ADD-441C-9577-93A8B457D3C9}" type="slidenum">
              <a:rPr lang="fr-FR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948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1071506" y="285728"/>
            <a:ext cx="8072494" cy="3381374"/>
          </a:xfrm>
        </p:spPr>
        <p:txBody>
          <a:bodyPr lIns="45720" rIns="45720">
            <a:noAutofit/>
          </a:bodyPr>
          <a:lstStyle/>
          <a:p>
            <a:pPr algn="ctr"/>
            <a:r>
              <a:rPr lang="fr-FR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LA VILLE DE BRIVE</a:t>
            </a:r>
          </a:p>
        </p:txBody>
      </p:sp>
      <p:sp>
        <p:nvSpPr>
          <p:cNvPr id="3" name="Rectangle 2"/>
          <p:cNvSpPr/>
          <p:nvPr/>
        </p:nvSpPr>
        <p:spPr>
          <a:xfrm>
            <a:off x="7524328" y="4653136"/>
            <a:ext cx="1152128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4" name="Picture 2" descr="S:\ADMINISTRATIF\LOGO AGGLO NEW 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725144"/>
            <a:ext cx="1224136" cy="1512168"/>
          </a:xfrm>
          <a:prstGeom prst="rect">
            <a:avLst/>
          </a:prstGeom>
          <a:noFill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4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CHIFFRES CLES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sz="1800" dirty="0" smtClean="0"/>
              <a:t>47 349 habitants (population 2015)</a:t>
            </a:r>
          </a:p>
          <a:p>
            <a:pPr lvl="1"/>
            <a:endParaRPr lang="fr-FR" sz="1800" dirty="0"/>
          </a:p>
          <a:p>
            <a:pPr lvl="1"/>
            <a:r>
              <a:rPr lang="fr-FR" sz="1800" dirty="0" smtClean="0"/>
              <a:t>Superficie </a:t>
            </a:r>
            <a:r>
              <a:rPr lang="fr-FR" sz="1800" dirty="0"/>
              <a:t>de 48,6 km2</a:t>
            </a:r>
          </a:p>
          <a:p>
            <a:pPr marL="457200" lvl="1" indent="0">
              <a:buNone/>
            </a:pPr>
            <a:endParaRPr lang="fr-FR" sz="1800" dirty="0" smtClean="0"/>
          </a:p>
          <a:p>
            <a:pPr lvl="1"/>
            <a:r>
              <a:rPr lang="fr-FR" sz="1800" dirty="0" smtClean="0"/>
              <a:t>28 114 ménages</a:t>
            </a:r>
          </a:p>
          <a:p>
            <a:pPr marL="457200" lvl="1" indent="0">
              <a:buNone/>
            </a:pPr>
            <a:endParaRPr lang="fr-FR" sz="1800" dirty="0" smtClean="0"/>
          </a:p>
          <a:p>
            <a:pPr lvl="1"/>
            <a:r>
              <a:rPr lang="fr-FR" sz="1800" dirty="0" smtClean="0"/>
              <a:t>En 2017 : 445 naissances et 555 décès</a:t>
            </a:r>
          </a:p>
          <a:p>
            <a:pPr lvl="1"/>
            <a:endParaRPr lang="fr-FR" sz="1800" dirty="0" smtClean="0"/>
          </a:p>
          <a:p>
            <a:pPr lvl="1"/>
            <a:r>
              <a:rPr lang="fr-FR" sz="1800" dirty="0" smtClean="0"/>
              <a:t>28 774 emplois salariés et non salariés</a:t>
            </a:r>
          </a:p>
          <a:p>
            <a:pPr lvl="1"/>
            <a:endParaRPr lang="fr-FR" sz="1800" dirty="0" smtClean="0"/>
          </a:p>
          <a:p>
            <a:pPr lvl="1"/>
            <a:r>
              <a:rPr lang="fr-FR" sz="1800" dirty="0" smtClean="0"/>
              <a:t>34 bureaux de vote</a:t>
            </a:r>
          </a:p>
          <a:p>
            <a:pPr marL="457200" lvl="1" indent="0">
              <a:buNone/>
            </a:pPr>
            <a:endParaRPr lang="fr-FR" sz="1800" dirty="0" smtClean="0"/>
          </a:p>
          <a:p>
            <a:pPr lvl="1"/>
            <a:r>
              <a:rPr lang="fr-FR" sz="1800" dirty="0" smtClean="0"/>
              <a:t>4 cantons </a:t>
            </a:r>
          </a:p>
          <a:p>
            <a:pPr marL="457200" lvl="1" indent="0">
              <a:buNone/>
            </a:pP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DBB6C62-7ADD-441C-9577-93A8B457D3C9}" type="slidenum">
              <a:rPr lang="fr-FR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553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VILLE DE BRIVE </a:t>
            </a:r>
            <a:br>
              <a:rPr lang="fr-FR" dirty="0" smtClean="0"/>
            </a:br>
            <a:r>
              <a:rPr lang="fr-FR" dirty="0" smtClean="0"/>
              <a:t>SON ORGANISATION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sz="2400" dirty="0" smtClean="0"/>
              <a:t>Le maire : double fonction (exécutif de l’Etat et exécutif de la commune),chef de l’administration</a:t>
            </a:r>
          </a:p>
          <a:p>
            <a:pPr lvl="1"/>
            <a:r>
              <a:rPr lang="fr-FR" sz="2400" dirty="0" smtClean="0"/>
              <a:t>Le </a:t>
            </a:r>
            <a:r>
              <a:rPr lang="fr-FR" sz="2400" dirty="0"/>
              <a:t>conseil </a:t>
            </a:r>
            <a:r>
              <a:rPr lang="fr-FR" sz="2400" dirty="0" smtClean="0"/>
              <a:t>municipal : assemblée délibérante qui prend des décisions, émet des vœux et vote le budget</a:t>
            </a:r>
          </a:p>
          <a:p>
            <a:pPr lvl="1"/>
            <a:r>
              <a:rPr lang="fr-FR" sz="2400" dirty="0" smtClean="0"/>
              <a:t>L’équipe municipale : 11 adjoints et 9 conseillers délégués</a:t>
            </a:r>
          </a:p>
          <a:p>
            <a:pPr lvl="1"/>
            <a:r>
              <a:rPr lang="fr-FR" sz="2400" dirty="0" smtClean="0"/>
              <a:t>2 instances de concertation : le conseil municipal des jeunes et le conseil des sages</a:t>
            </a:r>
          </a:p>
          <a:p>
            <a:pPr lvl="1"/>
            <a:r>
              <a:rPr lang="fr-FR" sz="2400" dirty="0" smtClean="0"/>
              <a:t>16 conseils de quartiers </a:t>
            </a:r>
            <a:endParaRPr lang="fr-FR" sz="2400" dirty="0"/>
          </a:p>
          <a:p>
            <a:pPr marL="457200" lvl="1" indent="0">
              <a:buNone/>
            </a:pPr>
            <a:endParaRPr lang="fr-FR" sz="2400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DBB6C62-7ADD-441C-9577-93A8B457D3C9}" type="slidenum">
              <a:rPr lang="fr-FR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45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</a:t>
            </a:r>
            <a:r>
              <a:rPr lang="fr-FR" dirty="0" smtClean="0"/>
              <a:t>VILLE  </a:t>
            </a:r>
            <a:r>
              <a:rPr lang="fr-FR" dirty="0"/>
              <a:t>DE BRIVE </a:t>
            </a:r>
            <a:br>
              <a:rPr lang="fr-FR" dirty="0"/>
            </a:br>
            <a:r>
              <a:rPr lang="fr-FR" dirty="0" smtClean="0"/>
              <a:t>SES DOMAINES D INTERVENTION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sz="2800" dirty="0" smtClean="0"/>
              <a:t>Etat civil, élections</a:t>
            </a:r>
          </a:p>
          <a:p>
            <a:pPr lvl="1"/>
            <a:r>
              <a:rPr lang="fr-FR" sz="2800" dirty="0" smtClean="0"/>
              <a:t>Foires et marchés</a:t>
            </a:r>
          </a:p>
          <a:p>
            <a:pPr lvl="1"/>
            <a:r>
              <a:rPr lang="fr-FR" sz="2800" dirty="0" smtClean="0"/>
              <a:t>Education </a:t>
            </a:r>
          </a:p>
          <a:p>
            <a:pPr lvl="1"/>
            <a:r>
              <a:rPr lang="fr-FR" sz="2800" dirty="0" smtClean="0"/>
              <a:t>Enfance jeunesse</a:t>
            </a:r>
          </a:p>
          <a:p>
            <a:pPr lvl="1"/>
            <a:r>
              <a:rPr lang="fr-FR" sz="2800" dirty="0" smtClean="0"/>
              <a:t>Sport</a:t>
            </a:r>
          </a:p>
          <a:p>
            <a:pPr lvl="1"/>
            <a:r>
              <a:rPr lang="fr-FR" sz="2800" dirty="0" smtClean="0"/>
              <a:t>Culture</a:t>
            </a:r>
          </a:p>
          <a:p>
            <a:pPr lvl="1"/>
            <a:r>
              <a:rPr lang="fr-FR" sz="2800" dirty="0" smtClean="0"/>
              <a:t>Urbanisme</a:t>
            </a:r>
          </a:p>
          <a:p>
            <a:pPr lvl="1"/>
            <a:r>
              <a:rPr lang="fr-FR" sz="2800" dirty="0" smtClean="0"/>
              <a:t>Voirie, propreté urbaine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DBB6C62-7ADD-441C-9577-93A8B457D3C9}" type="slidenum">
              <a:rPr lang="fr-FR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32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</a:t>
            </a:r>
            <a:r>
              <a:rPr lang="fr-FR" dirty="0" smtClean="0"/>
              <a:t>VILLE  </a:t>
            </a:r>
            <a:r>
              <a:rPr lang="fr-FR" dirty="0"/>
              <a:t>DE BRIVE </a:t>
            </a:r>
            <a:br>
              <a:rPr lang="fr-FR" dirty="0"/>
            </a:br>
            <a:r>
              <a:rPr lang="fr-FR" dirty="0" smtClean="0"/>
              <a:t>SON BUDGET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/>
            <a:r>
              <a:rPr lang="fr-FR" sz="2400" dirty="0" smtClean="0"/>
              <a:t>Pour assurer le fonctionnement de l’ensemble de ses services et missions, la ville de Brive dispose d’un budget de : </a:t>
            </a:r>
          </a:p>
          <a:p>
            <a:pPr lvl="1" algn="just"/>
            <a:endParaRPr lang="fr-FR" sz="2400" dirty="0"/>
          </a:p>
          <a:p>
            <a:pPr lvl="2" algn="just"/>
            <a:r>
              <a:rPr lang="fr-FR" sz="2400" dirty="0" smtClean="0"/>
              <a:t>79 millions d’euros en fonctionnement </a:t>
            </a:r>
          </a:p>
          <a:p>
            <a:pPr marL="914400" lvl="2" indent="0" algn="just">
              <a:buNone/>
            </a:pPr>
            <a:endParaRPr lang="fr-FR" sz="2400" dirty="0"/>
          </a:p>
          <a:p>
            <a:pPr lvl="2" algn="just"/>
            <a:r>
              <a:rPr lang="fr-FR" sz="2400" dirty="0" smtClean="0"/>
              <a:t> 46 millions en investissement.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DBB6C62-7ADD-441C-9577-93A8B457D3C9}" type="slidenum">
              <a:rPr lang="fr-FR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027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</a:t>
            </a:r>
            <a:r>
              <a:rPr lang="fr-FR" dirty="0" smtClean="0"/>
              <a:t>VILLE  </a:t>
            </a:r>
            <a:r>
              <a:rPr lang="fr-FR" dirty="0"/>
              <a:t>DE BRIVE </a:t>
            </a:r>
            <a:br>
              <a:rPr lang="fr-FR" dirty="0"/>
            </a:br>
            <a:r>
              <a:rPr lang="fr-FR" dirty="0" smtClean="0"/>
              <a:t>SES PROJETS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just">
              <a:buNone/>
            </a:pPr>
            <a:endParaRPr lang="fr-FR" sz="2400" dirty="0"/>
          </a:p>
          <a:p>
            <a:pPr lvl="1" algn="just"/>
            <a:r>
              <a:rPr lang="fr-FR" sz="2400" dirty="0" smtClean="0"/>
              <a:t>LA PAGE URBAINE : document programmatique qui fixe les grands lignes et projets structurants à l’échelle de 10 ans,</a:t>
            </a:r>
          </a:p>
          <a:p>
            <a:pPr lvl="1" algn="just"/>
            <a:endParaRPr lang="fr-FR" sz="2400" dirty="0" smtClean="0"/>
          </a:p>
          <a:p>
            <a:pPr lvl="1" algn="just"/>
            <a:r>
              <a:rPr lang="fr-FR" sz="2400" dirty="0" smtClean="0"/>
              <a:t>Les enjeux</a:t>
            </a:r>
          </a:p>
          <a:p>
            <a:pPr lvl="2" algn="just"/>
            <a:r>
              <a:rPr lang="fr-FR" dirty="0" smtClean="0"/>
              <a:t>Miser sur la reconquête du centre-ville</a:t>
            </a:r>
          </a:p>
          <a:p>
            <a:pPr lvl="2" algn="just"/>
            <a:r>
              <a:rPr lang="fr-FR" dirty="0" smtClean="0"/>
              <a:t>Relancer la démographie de Brive et renforcer le pôle urbain </a:t>
            </a:r>
          </a:p>
          <a:p>
            <a:pPr lvl="2" algn="just"/>
            <a:r>
              <a:rPr lang="fr-FR" dirty="0" smtClean="0"/>
              <a:t>Redresser ses finances et agir pour son développement économique</a:t>
            </a:r>
            <a:endParaRPr lang="fr-FR" dirty="0"/>
          </a:p>
          <a:p>
            <a:pPr marL="457200" lvl="1" indent="0" algn="just">
              <a:buNone/>
            </a:pPr>
            <a:r>
              <a:rPr lang="fr-FR" sz="2400" dirty="0"/>
              <a:t>	</a:t>
            </a:r>
            <a:endParaRPr lang="fr-FR" sz="2400" dirty="0" smtClean="0"/>
          </a:p>
          <a:p>
            <a:pPr marL="457200" lvl="1" indent="0" algn="ctr">
              <a:buNone/>
            </a:pP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DBB6C62-7ADD-441C-9577-93A8B457D3C9}" type="slidenum">
              <a:rPr lang="fr-FR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835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769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Imag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7254" y="4698023"/>
            <a:ext cx="2976746" cy="18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4934" y="325865"/>
            <a:ext cx="8970484" cy="774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3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charset="0"/>
              </a:rPr>
              <a:t>3 thèmes – 5 ambitions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54933" y="1501401"/>
            <a:ext cx="816132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4116" indent="-334116">
              <a:tabLst>
                <a:tab pos="407387" algn="l"/>
              </a:tabLst>
            </a:pPr>
            <a:r>
              <a:rPr lang="fr-FR" altLang="fr-FR" sz="2000" u="sng" dirty="0">
                <a:solidFill>
                  <a:schemeClr val="accent5">
                    <a:lumMod val="50000"/>
                  </a:schemeClr>
                </a:solidFill>
                <a:latin typeface="AvantGarde" charset="0"/>
              </a:rPr>
              <a:t>1 - Brive, ville active</a:t>
            </a:r>
          </a:p>
          <a:p>
            <a:pPr marL="334116" indent="-334116">
              <a:tabLst>
                <a:tab pos="407387" algn="l"/>
              </a:tabLst>
            </a:pPr>
            <a:r>
              <a:rPr lang="fr-FR" altLang="fr-FR" sz="2000" dirty="0">
                <a:solidFill>
                  <a:schemeClr val="accent5">
                    <a:lumMod val="50000"/>
                  </a:schemeClr>
                </a:solidFill>
                <a:latin typeface="AvantGarde" charset="0"/>
              </a:rPr>
              <a:t>	Ambition 1 – Un centre ville plus </a:t>
            </a:r>
            <a:r>
              <a:rPr lang="fr-FR" altLang="fr-FR" sz="2000" dirty="0" smtClean="0">
                <a:solidFill>
                  <a:schemeClr val="accent5">
                    <a:lumMod val="50000"/>
                  </a:schemeClr>
                </a:solidFill>
                <a:latin typeface="AvantGarde" charset="0"/>
              </a:rPr>
              <a:t>moteur </a:t>
            </a:r>
            <a:r>
              <a:rPr lang="fr-FR" altLang="fr-FR" sz="2000" dirty="0" smtClean="0">
                <a:solidFill>
                  <a:schemeClr val="accent6">
                    <a:lumMod val="75000"/>
                  </a:schemeClr>
                </a:solidFill>
                <a:latin typeface="AvantGarde" charset="0"/>
              </a:rPr>
              <a:t>(halle alimentaire, piétonisation de certaines rues…)</a:t>
            </a:r>
            <a:endParaRPr lang="fr-FR" altLang="fr-FR" sz="2000" dirty="0">
              <a:solidFill>
                <a:schemeClr val="accent6">
                  <a:lumMod val="75000"/>
                </a:schemeClr>
              </a:solidFill>
              <a:latin typeface="AvantGarde" charset="0"/>
            </a:endParaRPr>
          </a:p>
          <a:p>
            <a:pPr marL="334116" indent="-334116">
              <a:tabLst>
                <a:tab pos="407387" algn="l"/>
              </a:tabLst>
            </a:pPr>
            <a:r>
              <a:rPr lang="fr-FR" altLang="fr-FR" sz="2000" dirty="0">
                <a:solidFill>
                  <a:schemeClr val="accent5">
                    <a:lumMod val="50000"/>
                  </a:schemeClr>
                </a:solidFill>
                <a:latin typeface="AvantGarde" charset="0"/>
              </a:rPr>
              <a:t>	Ambition 2 – Une ville plus </a:t>
            </a:r>
            <a:r>
              <a:rPr lang="fr-FR" altLang="fr-FR" sz="2000" dirty="0" smtClean="0">
                <a:solidFill>
                  <a:schemeClr val="accent5">
                    <a:lumMod val="50000"/>
                  </a:schemeClr>
                </a:solidFill>
                <a:latin typeface="AvantGarde" charset="0"/>
              </a:rPr>
              <a:t>attractive </a:t>
            </a:r>
            <a:r>
              <a:rPr lang="fr-FR" altLang="fr-FR" sz="2000" dirty="0" smtClean="0">
                <a:solidFill>
                  <a:schemeClr val="accent6">
                    <a:lumMod val="75000"/>
                  </a:schemeClr>
                </a:solidFill>
                <a:latin typeface="AvantGarde" charset="0"/>
              </a:rPr>
              <a:t>(dispositif OPAH/RU – opérations d’aménagement par îlot)</a:t>
            </a:r>
            <a:endParaRPr lang="fr-FR" altLang="fr-FR" sz="2000" dirty="0">
              <a:solidFill>
                <a:schemeClr val="accent6">
                  <a:lumMod val="75000"/>
                </a:schemeClr>
              </a:solidFill>
              <a:latin typeface="AvantGarde" charset="0"/>
            </a:endParaRPr>
          </a:p>
          <a:p>
            <a:pPr marL="334116" indent="-334116">
              <a:tabLst>
                <a:tab pos="407387" algn="l"/>
              </a:tabLst>
            </a:pPr>
            <a:endParaRPr lang="fr-FR" altLang="fr-FR" sz="2000" dirty="0">
              <a:solidFill>
                <a:schemeClr val="accent5">
                  <a:lumMod val="50000"/>
                </a:schemeClr>
              </a:solidFill>
              <a:latin typeface="AvantGarde" charset="0"/>
            </a:endParaRPr>
          </a:p>
          <a:p>
            <a:pPr marL="334116" indent="-334116">
              <a:tabLst>
                <a:tab pos="407387" algn="l"/>
              </a:tabLst>
            </a:pPr>
            <a:r>
              <a:rPr lang="fr-FR" altLang="fr-FR" sz="2000" u="sng" dirty="0">
                <a:solidFill>
                  <a:schemeClr val="accent5">
                    <a:lumMod val="50000"/>
                  </a:schemeClr>
                </a:solidFill>
                <a:latin typeface="AvantGarde" charset="0"/>
              </a:rPr>
              <a:t>2 - Brive, ville mobile</a:t>
            </a:r>
          </a:p>
          <a:p>
            <a:pPr marL="334116" indent="-334116">
              <a:tabLst>
                <a:tab pos="407387" algn="l"/>
              </a:tabLst>
            </a:pPr>
            <a:r>
              <a:rPr lang="fr-FR" altLang="fr-FR" sz="2000" dirty="0">
                <a:solidFill>
                  <a:schemeClr val="accent5">
                    <a:lumMod val="50000"/>
                  </a:schemeClr>
                </a:solidFill>
                <a:latin typeface="AvantGarde" charset="0"/>
              </a:rPr>
              <a:t>	Ambition 3 – Mieux vivre dans la </a:t>
            </a:r>
            <a:r>
              <a:rPr lang="fr-FR" altLang="fr-FR" sz="2000" dirty="0" smtClean="0">
                <a:solidFill>
                  <a:schemeClr val="accent5">
                    <a:lumMod val="50000"/>
                  </a:schemeClr>
                </a:solidFill>
                <a:latin typeface="AvantGarde" charset="0"/>
              </a:rPr>
              <a:t>ville </a:t>
            </a:r>
            <a:r>
              <a:rPr lang="fr-FR" altLang="fr-FR" sz="2000" dirty="0" smtClean="0">
                <a:solidFill>
                  <a:schemeClr val="accent6">
                    <a:lumMod val="75000"/>
                  </a:schemeClr>
                </a:solidFill>
                <a:latin typeface="AvantGarde" charset="0"/>
              </a:rPr>
              <a:t>(création de parkings relais, voies vertes…)</a:t>
            </a:r>
            <a:endParaRPr lang="fr-FR" altLang="fr-FR" sz="2000" dirty="0">
              <a:solidFill>
                <a:schemeClr val="accent6">
                  <a:lumMod val="75000"/>
                </a:schemeClr>
              </a:solidFill>
              <a:latin typeface="AvantGarde" charset="0"/>
            </a:endParaRPr>
          </a:p>
          <a:p>
            <a:pPr marL="334116" indent="-334116">
              <a:tabLst>
                <a:tab pos="407387" algn="l"/>
              </a:tabLst>
            </a:pPr>
            <a:endParaRPr lang="fr-FR" altLang="fr-FR" sz="2000" dirty="0">
              <a:solidFill>
                <a:schemeClr val="accent5">
                  <a:lumMod val="50000"/>
                </a:schemeClr>
              </a:solidFill>
              <a:latin typeface="AvantGarde" charset="0"/>
            </a:endParaRPr>
          </a:p>
          <a:p>
            <a:pPr marL="334116" indent="-334116">
              <a:tabLst>
                <a:tab pos="407387" algn="l"/>
              </a:tabLst>
            </a:pPr>
            <a:r>
              <a:rPr lang="fr-FR" altLang="fr-FR" sz="2000" u="sng" dirty="0">
                <a:solidFill>
                  <a:schemeClr val="accent5">
                    <a:lumMod val="50000"/>
                  </a:schemeClr>
                </a:solidFill>
                <a:latin typeface="AvantGarde" charset="0"/>
              </a:rPr>
              <a:t>3 - Brive, ville combative</a:t>
            </a:r>
          </a:p>
          <a:p>
            <a:pPr marL="334116" indent="-334116">
              <a:tabLst>
                <a:tab pos="407387" algn="l"/>
              </a:tabLst>
            </a:pPr>
            <a:r>
              <a:rPr lang="fr-FR" altLang="fr-FR" sz="2000" dirty="0">
                <a:solidFill>
                  <a:schemeClr val="accent5">
                    <a:lumMod val="50000"/>
                  </a:schemeClr>
                </a:solidFill>
                <a:latin typeface="AvantGarde" charset="0"/>
              </a:rPr>
              <a:t>	Ambition 4 – Soutenir l’économie et </a:t>
            </a:r>
            <a:r>
              <a:rPr lang="fr-FR" altLang="fr-FR" sz="2000" dirty="0" smtClean="0">
                <a:solidFill>
                  <a:schemeClr val="accent5">
                    <a:lumMod val="50000"/>
                  </a:schemeClr>
                </a:solidFill>
                <a:latin typeface="AvantGarde" charset="0"/>
              </a:rPr>
              <a:t>l’emploi </a:t>
            </a:r>
            <a:r>
              <a:rPr lang="fr-FR" altLang="fr-FR" sz="2000" dirty="0" smtClean="0">
                <a:solidFill>
                  <a:schemeClr val="accent6">
                    <a:lumMod val="75000"/>
                  </a:schemeClr>
                </a:solidFill>
                <a:latin typeface="AvantGarde" charset="0"/>
              </a:rPr>
              <a:t>(plate forme numérique de l’emploi, assises de l’entreprise)</a:t>
            </a:r>
            <a:endParaRPr lang="fr-FR" altLang="fr-FR" sz="2000" dirty="0">
              <a:solidFill>
                <a:schemeClr val="accent5">
                  <a:lumMod val="50000"/>
                </a:schemeClr>
              </a:solidFill>
              <a:latin typeface="AvantGarde" charset="0"/>
            </a:endParaRPr>
          </a:p>
          <a:p>
            <a:pPr marL="334116" indent="-334116">
              <a:tabLst>
                <a:tab pos="407387" algn="l"/>
              </a:tabLst>
            </a:pPr>
            <a:r>
              <a:rPr lang="fr-FR" altLang="fr-FR" sz="2000" dirty="0">
                <a:solidFill>
                  <a:schemeClr val="accent5">
                    <a:lumMod val="50000"/>
                  </a:schemeClr>
                </a:solidFill>
                <a:latin typeface="AvantGarde" charset="0"/>
              </a:rPr>
              <a:t>	Ambition 5 – Construire le Brive de </a:t>
            </a:r>
            <a:r>
              <a:rPr lang="fr-FR" altLang="fr-FR" sz="2000" dirty="0" smtClean="0">
                <a:solidFill>
                  <a:schemeClr val="accent5">
                    <a:lumMod val="50000"/>
                  </a:schemeClr>
                </a:solidFill>
                <a:latin typeface="AvantGarde" charset="0"/>
              </a:rPr>
              <a:t>demain </a:t>
            </a:r>
            <a:r>
              <a:rPr lang="fr-FR" altLang="fr-FR" sz="2000" dirty="0" smtClean="0">
                <a:solidFill>
                  <a:schemeClr val="accent6">
                    <a:lumMod val="75000"/>
                  </a:schemeClr>
                </a:solidFill>
                <a:latin typeface="AvantGarde" charset="0"/>
              </a:rPr>
              <a:t>(Reconversion de la caserne Brune)</a:t>
            </a:r>
            <a:endParaRPr lang="fr-FR" altLang="fr-FR" sz="2000" dirty="0">
              <a:solidFill>
                <a:schemeClr val="accent6">
                  <a:lumMod val="75000"/>
                </a:schemeClr>
              </a:solidFill>
              <a:latin typeface="AvantGar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27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1071506" y="285728"/>
            <a:ext cx="8072494" cy="3381374"/>
          </a:xfrm>
        </p:spPr>
        <p:txBody>
          <a:bodyPr lIns="45720" rIns="45720">
            <a:noAutofit/>
          </a:bodyPr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FOCUS SUR LES RESSSOURCES HUMAINES</a:t>
            </a:r>
          </a:p>
        </p:txBody>
      </p:sp>
      <p:sp>
        <p:nvSpPr>
          <p:cNvPr id="3" name="Rectangle 2"/>
          <p:cNvSpPr/>
          <p:nvPr/>
        </p:nvSpPr>
        <p:spPr>
          <a:xfrm>
            <a:off x="7524328" y="4653136"/>
            <a:ext cx="1152128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4" name="Picture 2" descr="S:\ADMINISTRATIF\LOGO AGGLO NEW 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725144"/>
            <a:ext cx="1224136" cy="1512168"/>
          </a:xfrm>
          <a:prstGeom prst="rect">
            <a:avLst/>
          </a:prstGeom>
          <a:noFill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2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1071506" y="285728"/>
            <a:ext cx="8072494" cy="3381374"/>
          </a:xfrm>
        </p:spPr>
        <p:txBody>
          <a:bodyPr lIns="45720" rIns="45720">
            <a:noAutofit/>
          </a:bodyPr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ELEMENTS DE CONTEXTE</a:t>
            </a:r>
          </a:p>
        </p:txBody>
      </p:sp>
      <p:sp>
        <p:nvSpPr>
          <p:cNvPr id="3" name="Rectangle 2"/>
          <p:cNvSpPr/>
          <p:nvPr/>
        </p:nvSpPr>
        <p:spPr>
          <a:xfrm>
            <a:off x="7524328" y="4653136"/>
            <a:ext cx="1152128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4" name="Picture 2" descr="S:\ADMINISTRATIF\LOGO AGGLO NEW 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725144"/>
            <a:ext cx="1224136" cy="1512168"/>
          </a:xfrm>
          <a:prstGeom prst="rect">
            <a:avLst/>
          </a:prstGeom>
          <a:noFill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779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1071506" y="285728"/>
            <a:ext cx="8072494" cy="3381374"/>
          </a:xfrm>
        </p:spPr>
        <p:txBody>
          <a:bodyPr lIns="45720" rIns="45720">
            <a:noAutofit/>
          </a:bodyPr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L’ORGANISATION ADMINISTRATIVE DE </a:t>
            </a:r>
            <a:b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LA FRANCE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7524328" y="4653136"/>
            <a:ext cx="1152128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4" name="Picture 2" descr="S:\ADMINISTRATIF\LOGO AGGLO NEW 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725144"/>
            <a:ext cx="1224136" cy="1512168"/>
          </a:xfrm>
          <a:prstGeom prst="rect">
            <a:avLst/>
          </a:prstGeom>
          <a:noFill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9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ELEMENTS DE CONTEXTE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algn="just"/>
            <a:r>
              <a:rPr lang="fr-FR" dirty="0"/>
              <a:t>Le territoire communautaire (CABB et 49 communes) présente un potentiel de </a:t>
            </a:r>
            <a:r>
              <a:rPr lang="fr-FR" dirty="0" smtClean="0"/>
              <a:t>ressources humaines </a:t>
            </a:r>
            <a:r>
              <a:rPr lang="fr-FR" dirty="0"/>
              <a:t>au 1</a:t>
            </a:r>
            <a:r>
              <a:rPr lang="fr-FR" baseline="30000" dirty="0"/>
              <a:t>er</a:t>
            </a:r>
            <a:r>
              <a:rPr lang="fr-FR" dirty="0"/>
              <a:t> </a:t>
            </a:r>
            <a:r>
              <a:rPr lang="fr-FR" dirty="0" smtClean="0"/>
              <a:t>janvier 2015 de </a:t>
            </a:r>
            <a:r>
              <a:rPr lang="fr-FR" b="1" u="sng" dirty="0" smtClean="0"/>
              <a:t>2633 </a:t>
            </a:r>
            <a:r>
              <a:rPr lang="fr-FR" b="1" u="sng" dirty="0"/>
              <a:t>personnes </a:t>
            </a:r>
            <a:r>
              <a:rPr lang="fr-FR" b="1" u="sng" dirty="0" smtClean="0"/>
              <a:t>physiques dont 1285 à la ville et 404 à l’Agglo.</a:t>
            </a:r>
            <a:endParaRPr lang="fr-FR" dirty="0"/>
          </a:p>
          <a:p>
            <a:pPr marL="0" lvl="1" indent="0" algn="just"/>
            <a:endParaRPr lang="fr-FR" b="1" dirty="0"/>
          </a:p>
          <a:p>
            <a:pPr marL="0" lvl="1" indent="0" algn="just"/>
            <a:r>
              <a:rPr lang="fr-FR" b="1" dirty="0"/>
              <a:t>Les fonctions supports de </a:t>
            </a:r>
            <a:r>
              <a:rPr lang="fr-FR" b="1" dirty="0" smtClean="0"/>
              <a:t>l’Agglo </a:t>
            </a:r>
            <a:r>
              <a:rPr lang="fr-FR" b="1" dirty="0"/>
              <a:t>représentent </a:t>
            </a:r>
            <a:r>
              <a:rPr lang="fr-FR" b="1" dirty="0" smtClean="0"/>
              <a:t>: </a:t>
            </a:r>
            <a:r>
              <a:rPr lang="fr-FR" b="1" dirty="0"/>
              <a:t>7 % des effectifs </a:t>
            </a:r>
            <a:r>
              <a:rPr lang="fr-FR" b="1" dirty="0" smtClean="0"/>
              <a:t>communautaires </a:t>
            </a:r>
            <a:r>
              <a:rPr lang="fr-FR" dirty="0" smtClean="0"/>
              <a:t>et </a:t>
            </a:r>
            <a:r>
              <a:rPr lang="fr-FR" dirty="0"/>
              <a:t>sont à un </a:t>
            </a:r>
            <a:r>
              <a:rPr lang="fr-FR" b="1" dirty="0"/>
              <a:t>niveau nettement inférieur </a:t>
            </a:r>
            <a:r>
              <a:rPr lang="fr-FR" dirty="0"/>
              <a:t>à la moyenne des Agglos (14 </a:t>
            </a:r>
            <a:r>
              <a:rPr lang="fr-FR" dirty="0" smtClean="0"/>
              <a:t>%).</a:t>
            </a:r>
            <a:endParaRPr lang="fr-FR" dirty="0"/>
          </a:p>
          <a:p>
            <a:pPr marL="0" lvl="1" indent="0" algn="just"/>
            <a:endParaRPr lang="fr-FR" sz="1200" dirty="0"/>
          </a:p>
          <a:p>
            <a:pPr marL="0" lvl="1" indent="0" algn="just"/>
            <a:r>
              <a:rPr lang="fr-FR" dirty="0"/>
              <a:t> </a:t>
            </a:r>
            <a:r>
              <a:rPr lang="fr-FR" b="1" u="sng" dirty="0"/>
              <a:t>Le taux d’administration de la ville de Brive </a:t>
            </a:r>
            <a:r>
              <a:rPr lang="fr-FR" dirty="0"/>
              <a:t>(rapport entre le nombre d’agents et la population) est de 32.1 ‰ (au-dessus de la moyenne de la strate : 22.4 </a:t>
            </a:r>
            <a:r>
              <a:rPr lang="fr-FR" dirty="0" smtClean="0"/>
              <a:t>‰).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50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ELEMENTS DE CONTEXTE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 lvl="1" algn="just"/>
            <a:r>
              <a:rPr lang="fr-FR" dirty="0" smtClean="0"/>
              <a:t>En 2015, l’Agglomération s’est engagée dans une démarche de mutualisation avec la ville de Brive et ses communes membres.</a:t>
            </a:r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/>
          </a:p>
          <a:p>
            <a:pPr lvl="1"/>
            <a:r>
              <a:rPr lang="fr-FR" dirty="0" smtClean="0"/>
              <a:t>Cette démarche s’est inscrite dans le cadre d’un document programmatique  : le schéma de mutualisation de service.</a:t>
            </a: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5241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ELEMENTS DE CONTEXTE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 smtClean="0">
                <a:solidFill>
                  <a:prstClr val="black"/>
                </a:solidFill>
              </a:rPr>
              <a:t>Objectifs de la mutualisation : </a:t>
            </a:r>
          </a:p>
          <a:p>
            <a:pPr lvl="1"/>
            <a:endParaRPr lang="fr-FR" sz="1800" b="1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fr-FR" sz="1600" b="1" dirty="0" smtClean="0">
                <a:solidFill>
                  <a:schemeClr val="tx1"/>
                </a:solidFill>
              </a:rPr>
              <a:t>Améliorer </a:t>
            </a:r>
            <a:r>
              <a:rPr lang="fr-FR" sz="1600" b="1" dirty="0">
                <a:solidFill>
                  <a:schemeClr val="tx1"/>
                </a:solidFill>
              </a:rPr>
              <a:t>l’expertise et la technicité de </a:t>
            </a:r>
            <a:r>
              <a:rPr lang="fr-FR" sz="1600" b="1" dirty="0" smtClean="0">
                <a:solidFill>
                  <a:schemeClr val="tx1"/>
                </a:solidFill>
              </a:rPr>
              <a:t>l’Administration</a:t>
            </a:r>
            <a:r>
              <a:rPr lang="fr-FR" sz="1600" dirty="0"/>
              <a:t>,</a:t>
            </a:r>
            <a:endParaRPr lang="fr-FR" sz="1600" dirty="0">
              <a:solidFill>
                <a:schemeClr val="tx1"/>
              </a:solidFill>
            </a:endParaRPr>
          </a:p>
          <a:p>
            <a:r>
              <a:rPr lang="fr-FR" sz="1600" dirty="0">
                <a:solidFill>
                  <a:schemeClr val="tx1"/>
                </a:solidFill>
              </a:rPr>
              <a:t> </a:t>
            </a:r>
          </a:p>
          <a:p>
            <a:pPr marL="457200" lvl="1" indent="0" algn="just">
              <a:buNone/>
            </a:pPr>
            <a:r>
              <a:rPr lang="fr-FR" sz="1600" b="1" dirty="0" smtClean="0">
                <a:solidFill>
                  <a:schemeClr val="tx1"/>
                </a:solidFill>
              </a:rPr>
              <a:t>Faciliter </a:t>
            </a:r>
            <a:r>
              <a:rPr lang="fr-FR" sz="1600" b="1" dirty="0">
                <a:solidFill>
                  <a:schemeClr val="tx1"/>
                </a:solidFill>
              </a:rPr>
              <a:t>le pilotage</a:t>
            </a:r>
            <a:r>
              <a:rPr lang="fr-FR" sz="1600" dirty="0">
                <a:solidFill>
                  <a:schemeClr val="tx1"/>
                </a:solidFill>
              </a:rPr>
              <a:t> de la conduite des projets communautaires et </a:t>
            </a:r>
            <a:r>
              <a:rPr lang="fr-FR" sz="1600" dirty="0" smtClean="0">
                <a:solidFill>
                  <a:schemeClr val="tx1"/>
                </a:solidFill>
              </a:rPr>
              <a:t>communaux,</a:t>
            </a:r>
            <a:endParaRPr lang="fr-FR" sz="1600" dirty="0">
              <a:solidFill>
                <a:schemeClr val="tx1"/>
              </a:solidFill>
            </a:endParaRPr>
          </a:p>
          <a:p>
            <a:r>
              <a:rPr lang="fr-FR" sz="1600" dirty="0">
                <a:solidFill>
                  <a:schemeClr val="tx1"/>
                </a:solidFill>
              </a:rPr>
              <a:t> </a:t>
            </a:r>
            <a:endParaRPr lang="fr-FR" sz="16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fr-FR" sz="1600" b="1" dirty="0" smtClean="0">
                <a:solidFill>
                  <a:schemeClr val="tx1"/>
                </a:solidFill>
              </a:rPr>
              <a:t>Réaliser </a:t>
            </a:r>
            <a:r>
              <a:rPr lang="fr-FR" sz="1600" b="1" dirty="0">
                <a:solidFill>
                  <a:schemeClr val="tx1"/>
                </a:solidFill>
              </a:rPr>
              <a:t>des économies d’échelle </a:t>
            </a:r>
            <a:r>
              <a:rPr lang="fr-FR" sz="1600" dirty="0">
                <a:solidFill>
                  <a:schemeClr val="tx1"/>
                </a:solidFill>
              </a:rPr>
              <a:t>(à moyen / long terme) par des «  non dépenses » : éviter des recrutements et de doublonner des fonctions communes aux 2 administrations, </a:t>
            </a:r>
            <a:endParaRPr lang="fr-FR" sz="1600" dirty="0" smtClean="0">
              <a:solidFill>
                <a:schemeClr val="tx1"/>
              </a:solidFill>
            </a:endParaRPr>
          </a:p>
          <a:p>
            <a:pPr lvl="0"/>
            <a:endParaRPr lang="fr-FR" sz="16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fr-FR" sz="1600" b="1" dirty="0" smtClean="0">
                <a:solidFill>
                  <a:schemeClr val="tx1"/>
                </a:solidFill>
              </a:rPr>
              <a:t>Renforcer la solidarité et le sentiment d’appartenance </a:t>
            </a:r>
            <a:r>
              <a:rPr lang="fr-FR" sz="1600" dirty="0" smtClean="0">
                <a:solidFill>
                  <a:schemeClr val="tx1"/>
                </a:solidFill>
              </a:rPr>
              <a:t>grâce à une Administration Communautaire au SERVICE DE SES COMMUNES au travers d’une entraide technique</a:t>
            </a:r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8468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ELEMENTS DE CONTEXTE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/>
            <a:r>
              <a:rPr lang="fr-FR" dirty="0" smtClean="0"/>
              <a:t>En 2015 : création entre la ville de Brive, l’Agglomération et le CCAS de services communs sur des fonctions support et techniques 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En juillet 2015 : création d’un service « instruction du droit des sols » pour 42 communes,</a:t>
            </a:r>
          </a:p>
          <a:p>
            <a:pPr lvl="1"/>
            <a:endParaRPr lang="fr-FR" dirty="0"/>
          </a:p>
          <a:p>
            <a:pPr lvl="1" algn="just"/>
            <a:r>
              <a:rPr lang="fr-FR" dirty="0" smtClean="0"/>
              <a:t>Mise en place de directions mutualisées avec un organigramme commun (3 types de services)</a:t>
            </a:r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567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ORGANIGRAMME MUTUALISE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DBB6C62-7ADD-441C-9577-93A8B457D3C9}" type="slidenum">
              <a:rPr lang="fr-FR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fr-FR">
              <a:solidFill>
                <a:prstClr val="black"/>
              </a:solidFill>
            </a:endParaRPr>
          </a:p>
        </p:txBody>
      </p:sp>
      <p:graphicFrame>
        <p:nvGraphicFramePr>
          <p:cNvPr id="8" name="Espace réservé du contenu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530820"/>
              </p:ext>
            </p:extLst>
          </p:nvPr>
        </p:nvGraphicFramePr>
        <p:xfrm>
          <a:off x="457200" y="2754313"/>
          <a:ext cx="8229600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Objet d’environnement du Gestionnaire de liaisons" showAsIcon="1" r:id="rId3" imgW="2361960" imgH="509760" progId="Package">
                  <p:embed/>
                </p:oleObj>
              </mc:Choice>
              <mc:Fallback>
                <p:oleObj name="Objet d’environnement du Gestionnaire de liaisons" showAsIcon="1" r:id="rId3" imgW="2361960" imgH="509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2754313"/>
                        <a:ext cx="8229600" cy="177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03867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1071506" y="285728"/>
            <a:ext cx="8072494" cy="3381374"/>
          </a:xfrm>
        </p:spPr>
        <p:txBody>
          <a:bodyPr lIns="45720" rIns="45720">
            <a:noAutofit/>
          </a:bodyPr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LA FONCTION PUBLIQUE</a:t>
            </a:r>
          </a:p>
        </p:txBody>
      </p:sp>
      <p:sp>
        <p:nvSpPr>
          <p:cNvPr id="3" name="Rectangle 2"/>
          <p:cNvSpPr/>
          <p:nvPr/>
        </p:nvSpPr>
        <p:spPr>
          <a:xfrm>
            <a:off x="7524328" y="4653136"/>
            <a:ext cx="1152128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4" name="Picture 2" descr="S:\ADMINISTRATIF\LOGO AGGLO NEW 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725144"/>
            <a:ext cx="1224136" cy="1512168"/>
          </a:xfrm>
          <a:prstGeom prst="rect">
            <a:avLst/>
          </a:prstGeom>
          <a:noFill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0471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FONCTION PUBLIQUE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 lvl="1"/>
            <a:r>
              <a:rPr lang="fr-FR" dirty="0" smtClean="0"/>
              <a:t>Intervention Martine BOUILLAGUET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DBB6C62-7ADD-441C-9577-93A8B457D3C9}" type="slidenum">
              <a:rPr lang="fr-FR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174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1071506" y="285728"/>
            <a:ext cx="8072494" cy="3381374"/>
          </a:xfrm>
        </p:spPr>
        <p:txBody>
          <a:bodyPr lIns="45720" rIns="45720">
            <a:noAutofit/>
          </a:bodyPr>
          <a:lstStyle/>
          <a:p>
            <a:pPr algn="ctr"/>
            <a:r>
              <a:rPr lang="fr-FR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MERCI DE VOTRE ATTENTION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524328" y="4653136"/>
            <a:ext cx="1152128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4" name="Picture 2" descr="S:\ADMINISTRATIF\LOGO AGGLO NEW 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725144"/>
            <a:ext cx="1224136" cy="1512168"/>
          </a:xfrm>
          <a:prstGeom prst="rect">
            <a:avLst/>
          </a:prstGeom>
          <a:noFill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6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ELEMENTS DE CADRAGE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sz="1800" dirty="0" smtClean="0"/>
              <a:t>La France est un </a:t>
            </a:r>
            <a:r>
              <a:rPr lang="fr-FR" sz="1800" b="1" u="sng" dirty="0" smtClean="0">
                <a:solidFill>
                  <a:srgbClr val="FF0000"/>
                </a:solidFill>
              </a:rPr>
              <a:t>Etat Unitaire </a:t>
            </a:r>
            <a:r>
              <a:rPr lang="fr-FR" sz="1800" dirty="0" smtClean="0"/>
              <a:t>qui est divisé en différentes strates : </a:t>
            </a:r>
          </a:p>
          <a:p>
            <a:pPr lvl="1"/>
            <a:endParaRPr lang="fr-FR" sz="1800" dirty="0"/>
          </a:p>
          <a:p>
            <a:pPr lvl="2" algn="just"/>
            <a:r>
              <a:rPr lang="fr-FR" sz="1600" b="1" u="sng" dirty="0" smtClean="0"/>
              <a:t>Régions</a:t>
            </a:r>
            <a:r>
              <a:rPr lang="fr-FR" sz="1600" dirty="0" smtClean="0"/>
              <a:t> (18) : collectivité locale la plus récente (1960). Elles ont compétence dans le développement économique, les transports, les lycées…</a:t>
            </a:r>
          </a:p>
          <a:p>
            <a:pPr lvl="2" algn="just"/>
            <a:endParaRPr lang="fr-FR" sz="1600" dirty="0" smtClean="0"/>
          </a:p>
          <a:p>
            <a:pPr lvl="2" algn="just"/>
            <a:r>
              <a:rPr lang="fr-FR" sz="1600" b="1" u="sng" dirty="0" smtClean="0"/>
              <a:t>Départements</a:t>
            </a:r>
            <a:r>
              <a:rPr lang="fr-FR" sz="1600" u="sng" dirty="0" smtClean="0"/>
              <a:t> </a:t>
            </a:r>
            <a:r>
              <a:rPr lang="fr-FR" sz="1600" dirty="0" smtClean="0"/>
              <a:t>(101) datent de 1789. Ils ont pour compétence le domaine social, la gestion des collèges, l’entretien des routes…</a:t>
            </a:r>
          </a:p>
          <a:p>
            <a:pPr lvl="2" algn="just"/>
            <a:endParaRPr lang="fr-FR" sz="1600" dirty="0" smtClean="0"/>
          </a:p>
          <a:p>
            <a:pPr lvl="2" algn="just"/>
            <a:r>
              <a:rPr lang="fr-FR" sz="1600" b="1" u="sng" dirty="0" smtClean="0"/>
              <a:t>Communes</a:t>
            </a:r>
            <a:r>
              <a:rPr lang="fr-FR" sz="1600" dirty="0" smtClean="0"/>
              <a:t> (35 416 au 1</a:t>
            </a:r>
            <a:r>
              <a:rPr lang="fr-FR" sz="1600" baseline="30000" dirty="0" smtClean="0"/>
              <a:t>er</a:t>
            </a:r>
            <a:r>
              <a:rPr lang="fr-FR" sz="1600" dirty="0" smtClean="0"/>
              <a:t> janvier 2017) : échelon le plus ancien et le plus proche au travers des compétences qu’elles exercent. 80% des communes ont moins de  2000 habitants. Face à ce morcellement (phénomène propre à la France), les pouvoirs publics ont cherché à réduire le nombre des communes. Compte tenu du demi-succès de cette réforme, le législateur a développer et encourager l’intercommunalité.</a:t>
            </a:r>
            <a:endParaRPr lang="fr-FR" sz="1600" dirty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r>
              <a:rPr lang="fr-FR" dirty="0"/>
              <a:t>	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087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1071506" y="285728"/>
            <a:ext cx="8072494" cy="3381374"/>
          </a:xfrm>
        </p:spPr>
        <p:txBody>
          <a:bodyPr lIns="45720" rIns="45720">
            <a:no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/>
            </a:r>
            <a:br>
              <a:rPr 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fr-FR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/>
            </a:r>
            <a:br>
              <a:rPr lang="fr-FR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/>
            </a:r>
            <a:br>
              <a:rPr 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LA COMMUNAUTE D AGGLOMERATION DU BASSIN DE BRIVE</a:t>
            </a:r>
            <a:br>
              <a:rPr 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fr-FR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/>
            </a:r>
            <a:br>
              <a:rPr lang="fr-FR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fr-FR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/>
            </a:r>
            <a:br>
              <a:rPr lang="fr-FR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fr-FR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/>
            </a:r>
            <a:br>
              <a:rPr lang="fr-FR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endParaRPr lang="fr-FR" sz="16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24328" y="4653136"/>
            <a:ext cx="1152128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4" name="Picture 2" descr="S:\ADMINISTRATIF\LOGO AGGLO NEW 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725144"/>
            <a:ext cx="1224136" cy="1512168"/>
          </a:xfrm>
          <a:prstGeom prst="rect">
            <a:avLst/>
          </a:prstGeom>
          <a:noFill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39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1071506" y="285728"/>
            <a:ext cx="8072494" cy="3381374"/>
          </a:xfrm>
        </p:spPr>
        <p:txBody>
          <a:bodyPr lIns="45720" rIns="45720">
            <a:noAutofit/>
          </a:bodyPr>
          <a:lstStyle/>
          <a:p>
            <a:pPr algn="ctr"/>
            <a:r>
              <a:rPr lang="fr-FR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LE  TERRITOIRE</a:t>
            </a:r>
          </a:p>
        </p:txBody>
      </p:sp>
      <p:sp>
        <p:nvSpPr>
          <p:cNvPr id="3" name="Rectangle 2"/>
          <p:cNvSpPr/>
          <p:nvPr/>
        </p:nvSpPr>
        <p:spPr>
          <a:xfrm>
            <a:off x="7524328" y="4653136"/>
            <a:ext cx="1152128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4" name="Picture 2" descr="S:\ADMINISTRATIF\LOGO AGGLO NEW 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725144"/>
            <a:ext cx="1224136" cy="1512168"/>
          </a:xfrm>
          <a:prstGeom prst="rect">
            <a:avLst/>
          </a:prstGeom>
          <a:noFill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6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TERRITOIRE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45565"/>
            <a:ext cx="7776863" cy="5074235"/>
          </a:xfrm>
        </p:spPr>
      </p:pic>
    </p:spTree>
    <p:extLst>
      <p:ext uri="{BB962C8B-B14F-4D97-AF65-F5344CB8AC3E}">
        <p14:creationId xmlns:p14="http://schemas.microsoft.com/office/powerpoint/2010/main" val="126191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TERRITOIRE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/>
            <a:endParaRPr lang="fr-FR" sz="1600" dirty="0" smtClean="0"/>
          </a:p>
          <a:p>
            <a:pPr lvl="1" algn="just"/>
            <a:r>
              <a:rPr lang="fr-FR" sz="1800" dirty="0" smtClean="0"/>
              <a:t>Etendue </a:t>
            </a:r>
            <a:r>
              <a:rPr lang="fr-FR" sz="1800" dirty="0"/>
              <a:t>sur une </a:t>
            </a:r>
            <a:r>
              <a:rPr lang="fr-FR" sz="1800" b="1" dirty="0">
                <a:solidFill>
                  <a:srgbClr val="97BF00"/>
                </a:solidFill>
              </a:rPr>
              <a:t>superficie de 809 km²</a:t>
            </a:r>
            <a:r>
              <a:rPr lang="fr-FR" sz="1800" dirty="0"/>
              <a:t>, la C.A.B.B. est composée de </a:t>
            </a:r>
            <a:r>
              <a:rPr lang="fr-FR" sz="1800" b="1" dirty="0">
                <a:solidFill>
                  <a:srgbClr val="BE006F"/>
                </a:solidFill>
              </a:rPr>
              <a:t>48 communes </a:t>
            </a:r>
            <a:r>
              <a:rPr lang="fr-FR" sz="1800" dirty="0"/>
              <a:t>représentant une population de plus de </a:t>
            </a:r>
            <a:r>
              <a:rPr lang="fr-FR" sz="1800" b="1" u="sng" dirty="0">
                <a:solidFill>
                  <a:srgbClr val="00B0F0"/>
                </a:solidFill>
              </a:rPr>
              <a:t>110 000 habitants.</a:t>
            </a:r>
          </a:p>
          <a:p>
            <a:pPr marL="457200" lvl="1" indent="0" algn="just">
              <a:buNone/>
            </a:pPr>
            <a:endParaRPr lang="fr-FR" sz="1800" dirty="0" smtClean="0"/>
          </a:p>
          <a:p>
            <a:pPr marL="457200" lvl="1" indent="0" algn="just">
              <a:buNone/>
            </a:pPr>
            <a:endParaRPr lang="fr-FR" sz="1800" dirty="0"/>
          </a:p>
          <a:p>
            <a:pPr lvl="1" algn="just"/>
            <a:r>
              <a:rPr lang="fr-FR" sz="1800" dirty="0"/>
              <a:t>Ce territoire de projet a la particularité d’être constitué : </a:t>
            </a:r>
            <a:endParaRPr lang="fr-FR" sz="1800" dirty="0" smtClean="0"/>
          </a:p>
          <a:p>
            <a:pPr lvl="2" algn="just"/>
            <a:r>
              <a:rPr lang="fr-FR" sz="1800" dirty="0"/>
              <a:t>	d’une </a:t>
            </a:r>
            <a:r>
              <a:rPr lang="fr-FR" sz="1800" b="1" dirty="0">
                <a:solidFill>
                  <a:srgbClr val="00AAD3"/>
                </a:solidFill>
              </a:rPr>
              <a:t>ville centre </a:t>
            </a:r>
            <a:r>
              <a:rPr lang="fr-FR" sz="1800" dirty="0"/>
              <a:t>: Brive représente 46% de la population du territoire 	communautaire,</a:t>
            </a:r>
          </a:p>
          <a:p>
            <a:pPr marL="457200" lvl="1" indent="0" algn="just">
              <a:buNone/>
            </a:pPr>
            <a:r>
              <a:rPr lang="fr-FR" sz="1800" dirty="0"/>
              <a:t>	- 	de </a:t>
            </a:r>
            <a:r>
              <a:rPr lang="fr-FR" sz="1800" b="1" dirty="0">
                <a:solidFill>
                  <a:srgbClr val="00AAD3"/>
                </a:solidFill>
              </a:rPr>
              <a:t>plusieurs communes péri-urbaines </a:t>
            </a:r>
            <a:r>
              <a:rPr lang="fr-FR" sz="1800" dirty="0"/>
              <a:t>de taille allant de 3 000 à 8 000	</a:t>
            </a:r>
            <a:r>
              <a:rPr lang="fr-FR" sz="1800" dirty="0" smtClean="0"/>
              <a:t>habitants</a:t>
            </a:r>
            <a:r>
              <a:rPr lang="fr-FR" sz="1800" dirty="0"/>
              <a:t>,</a:t>
            </a:r>
          </a:p>
          <a:p>
            <a:pPr marL="1349375" lvl="1" indent="-457200" algn="just">
              <a:buNone/>
            </a:pPr>
            <a:r>
              <a:rPr lang="fr-FR" sz="1800" dirty="0"/>
              <a:t>- 	d’une </a:t>
            </a:r>
            <a:r>
              <a:rPr lang="fr-FR" sz="1800" b="1" dirty="0">
                <a:solidFill>
                  <a:srgbClr val="00AAD3"/>
                </a:solidFill>
              </a:rPr>
              <a:t>majorité de communes rurales</a:t>
            </a:r>
            <a:r>
              <a:rPr lang="fr-FR" sz="1800" dirty="0"/>
              <a:t> (33) dont la population est 	</a:t>
            </a:r>
            <a:r>
              <a:rPr lang="fr-FR" sz="1800" dirty="0" smtClean="0"/>
              <a:t>inférieure à </a:t>
            </a:r>
            <a:r>
              <a:rPr lang="fr-FR" sz="1800" dirty="0"/>
              <a:t>1000 habitants.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71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fr-FR" dirty="0" smtClean="0"/>
              <a:t>TERRITOIRE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265238"/>
            <a:ext cx="8291264" cy="5116090"/>
          </a:xfrm>
        </p:spPr>
        <p:txBody>
          <a:bodyPr/>
          <a:lstStyle/>
          <a:p>
            <a:pPr lvl="1" algn="just"/>
            <a:endParaRPr lang="fr-FR" sz="2000" dirty="0" smtClean="0"/>
          </a:p>
          <a:p>
            <a:pPr lvl="1" algn="just"/>
            <a:r>
              <a:rPr lang="fr-FR" sz="2000" dirty="0" smtClean="0"/>
              <a:t>La création de Communauté d’Agglomération du Bassin de Brive date du 1</a:t>
            </a:r>
            <a:r>
              <a:rPr lang="fr-FR" sz="2000" baseline="30000" dirty="0" smtClean="0"/>
              <a:t>er</a:t>
            </a:r>
            <a:r>
              <a:rPr lang="fr-FR" sz="2000" dirty="0" smtClean="0"/>
              <a:t> janvier 2014.</a:t>
            </a:r>
          </a:p>
          <a:p>
            <a:pPr lvl="1" algn="just"/>
            <a:endParaRPr lang="fr-FR" sz="2000" dirty="0"/>
          </a:p>
          <a:p>
            <a:pPr lvl="1" algn="just"/>
            <a:r>
              <a:rPr lang="fr-FR" sz="2000" dirty="0" smtClean="0"/>
              <a:t>Il s’agit d’un Etablissement Public de Coopération Intercommunale (EPCI) qui a été crée par arrêté préfectoral en 2013. </a:t>
            </a:r>
          </a:p>
          <a:p>
            <a:pPr lvl="1" algn="just"/>
            <a:endParaRPr lang="fr-FR" sz="2000" dirty="0"/>
          </a:p>
          <a:p>
            <a:pPr lvl="1" algn="just"/>
            <a:r>
              <a:rPr lang="fr-FR" sz="2000" dirty="0" smtClean="0"/>
              <a:t>Deux objectifs : rationnaliser et structurer</a:t>
            </a:r>
          </a:p>
          <a:p>
            <a:pPr marL="457200" lvl="1" indent="0" algn="just">
              <a:buNone/>
            </a:pPr>
            <a:endParaRPr lang="fr-FR" sz="2000" dirty="0"/>
          </a:p>
          <a:p>
            <a:pPr marL="457200" lvl="1" indent="0" algn="just">
              <a:buNone/>
            </a:pPr>
            <a:endParaRPr lang="fr-FR" sz="2400" dirty="0"/>
          </a:p>
          <a:p>
            <a:pPr lvl="1" algn="just"/>
            <a:endParaRPr lang="fr-FR" sz="2400" dirty="0" smtClean="0"/>
          </a:p>
          <a:p>
            <a:pPr marL="457200" lvl="1" indent="0" algn="just">
              <a:buNone/>
            </a:pPr>
            <a:endParaRPr lang="fr-FR" sz="2400" dirty="0" smtClean="0"/>
          </a:p>
          <a:p>
            <a:pPr marL="457200" lvl="1" indent="0" algn="just">
              <a:buNone/>
            </a:pPr>
            <a:endParaRPr lang="fr-FR" sz="1600" dirty="0" smtClean="0"/>
          </a:p>
          <a:p>
            <a:pPr lvl="1" algn="just"/>
            <a:endParaRPr lang="fr-FR" sz="16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976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PT Agglo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1247</Words>
  <Application>Microsoft Office PowerPoint</Application>
  <PresentationFormat>Affichage à l'écran (4:3)</PresentationFormat>
  <Paragraphs>254</Paragraphs>
  <Slides>37</Slides>
  <Notes>16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7" baseType="lpstr">
      <vt:lpstr>ＭＳ Ｐゴシック</vt:lpstr>
      <vt:lpstr>Arial</vt:lpstr>
      <vt:lpstr>Arial Black</vt:lpstr>
      <vt:lpstr>AvantGarde</vt:lpstr>
      <vt:lpstr>Calibri</vt:lpstr>
      <vt:lpstr>Lucida Grande</vt:lpstr>
      <vt:lpstr>Wingdings</vt:lpstr>
      <vt:lpstr>1_Thème Office</vt:lpstr>
      <vt:lpstr>1_PPT Agglo</vt:lpstr>
      <vt:lpstr>Package</vt:lpstr>
      <vt:lpstr>ACCUEIL LYCEE DANTON</vt:lpstr>
      <vt:lpstr>PROGRAMME </vt:lpstr>
      <vt:lpstr>L’ORGANISATION ADMINISTRATIVE DE  LA FRANCE</vt:lpstr>
      <vt:lpstr>ELEMENTS DE CADRAGE</vt:lpstr>
      <vt:lpstr>   LA COMMUNAUTE D AGGLOMERATION DU BASSIN DE BRIVE    </vt:lpstr>
      <vt:lpstr>LE  TERRITOIRE</vt:lpstr>
      <vt:lpstr> TERRITOIRE</vt:lpstr>
      <vt:lpstr>TERRITOIRE</vt:lpstr>
      <vt:lpstr>TERRITOIRE</vt:lpstr>
      <vt:lpstr>LES COMPETENCES</vt:lpstr>
      <vt:lpstr>COMPETENCES</vt:lpstr>
      <vt:lpstr>Les actions concrètes au service des habitants</vt:lpstr>
      <vt:lpstr>LA GOUVERNANCE</vt:lpstr>
      <vt:lpstr>GOUVERNANCE</vt:lpstr>
      <vt:lpstr>INSTANCES ET CIRCUIT DE DECISIONS</vt:lpstr>
      <vt:lpstr>LE BUDGET</vt:lpstr>
      <vt:lpstr>BUDGET 2017</vt:lpstr>
      <vt:lpstr>BUDGET 2017</vt:lpstr>
      <vt:lpstr>PROJETS STRUCTURANTS EN COURS</vt:lpstr>
      <vt:lpstr>PROJETS 2018</vt:lpstr>
      <vt:lpstr>LA VILLE DE BRIVE</vt:lpstr>
      <vt:lpstr>LES CHIFFRES CLES</vt:lpstr>
      <vt:lpstr>LA VILLE DE BRIVE  SON ORGANISATION</vt:lpstr>
      <vt:lpstr>LA VILLE  DE BRIVE  SES DOMAINES D INTERVENTION</vt:lpstr>
      <vt:lpstr>LA VILLE  DE BRIVE  SON BUDGET</vt:lpstr>
      <vt:lpstr>LA VILLE  DE BRIVE  SES PROJETS</vt:lpstr>
      <vt:lpstr>Présentation PowerPoint</vt:lpstr>
      <vt:lpstr>FOCUS SUR LES RESSSOURCES HUMAINES</vt:lpstr>
      <vt:lpstr>ELEMENTS DE CONTEXTE</vt:lpstr>
      <vt:lpstr>ELEMENTS DE CONTEXTE</vt:lpstr>
      <vt:lpstr>ELEMENTS DE CONTEXTE</vt:lpstr>
      <vt:lpstr>ELEMENTS DE CONTEXTE</vt:lpstr>
      <vt:lpstr>ELEMENTS DE CONTEXTE</vt:lpstr>
      <vt:lpstr>ORGANIGRAMME MUTUALISE</vt:lpstr>
      <vt:lpstr>LA FONCTION PUBLIQUE</vt:lpstr>
      <vt:lpstr>LA FONCTION PUBLIQUE</vt:lpstr>
      <vt:lpstr>MERCI DE VOTRE ATTENTION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COMMUNAUTE D AGGLOMERATION DU BASSIN DE BRIVE     PRESENTATION DU RAPPORT D’ACTIVITE</dc:title>
  <dc:creator>CABROL Guillaume</dc:creator>
  <cp:lastModifiedBy>SCLAFER Elisabeth</cp:lastModifiedBy>
  <cp:revision>199</cp:revision>
  <cp:lastPrinted>2018-03-06T08:47:41Z</cp:lastPrinted>
  <dcterms:created xsi:type="dcterms:W3CDTF">2016-11-22T16:36:58Z</dcterms:created>
  <dcterms:modified xsi:type="dcterms:W3CDTF">2018-03-06T08:47:48Z</dcterms:modified>
</cp:coreProperties>
</file>