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7" r:id="rId4"/>
    <p:sldId id="263" r:id="rId5"/>
    <p:sldId id="262" r:id="rId6"/>
    <p:sldId id="261" r:id="rId7"/>
    <p:sldId id="259" r:id="rId8"/>
    <p:sldId id="264" r:id="rId9"/>
    <p:sldId id="265" r:id="rId10"/>
    <p:sldId id="267" r:id="rId11"/>
    <p:sldId id="266" r:id="rId12"/>
    <p:sldId id="260" r:id="rId13"/>
    <p:sldId id="26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1F45"/>
    <a:srgbClr val="61A8BF"/>
    <a:srgbClr val="617B8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 snapToGrid="0">
      <p:cViewPr varScale="1">
        <p:scale>
          <a:sx n="102" d="100"/>
          <a:sy n="102" d="100"/>
        </p:scale>
        <p:origin x="-186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4E4E-5902-46AF-B409-833A4769A92D}" type="datetimeFigureOut">
              <a:rPr lang="fr-FR" smtClean="0"/>
              <a:pPr/>
              <a:t>08/05/2019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A3BC-AE16-45AB-86A5-6243E7377729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1782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4E4E-5902-46AF-B409-833A4769A92D}" type="datetimeFigureOut">
              <a:rPr lang="fr-FR" smtClean="0"/>
              <a:pPr/>
              <a:t>08/05/2019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A3BC-AE16-45AB-86A5-6243E737772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0802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4E4E-5902-46AF-B409-833A4769A92D}" type="datetimeFigureOut">
              <a:rPr lang="fr-FR" smtClean="0"/>
              <a:pPr/>
              <a:t>08/05/2019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A3BC-AE16-45AB-86A5-6243E737772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02845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4E4E-5902-46AF-B409-833A4769A92D}" type="datetimeFigureOut">
              <a:rPr lang="fr-FR" smtClean="0"/>
              <a:pPr/>
              <a:t>08/05/2019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A3BC-AE16-45AB-86A5-6243E737772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5140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4E4E-5902-46AF-B409-833A4769A92D}" type="datetimeFigureOut">
              <a:rPr lang="fr-FR" smtClean="0"/>
              <a:pPr/>
              <a:t>08/05/2019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A3BC-AE16-45AB-86A5-6243E7377729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85151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4E4E-5902-46AF-B409-833A4769A92D}" type="datetimeFigureOut">
              <a:rPr lang="fr-FR" smtClean="0"/>
              <a:pPr/>
              <a:t>08/05/2019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A3BC-AE16-45AB-86A5-6243E737772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8412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4E4E-5902-46AF-B409-833A4769A92D}" type="datetimeFigureOut">
              <a:rPr lang="fr-FR" smtClean="0"/>
              <a:pPr/>
              <a:t>08/05/2019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A3BC-AE16-45AB-86A5-6243E737772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7713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4E4E-5902-46AF-B409-833A4769A92D}" type="datetimeFigureOut">
              <a:rPr lang="fr-FR" smtClean="0"/>
              <a:pPr/>
              <a:t>08/05/2019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A3BC-AE16-45AB-86A5-6243E737772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12969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4E4E-5902-46AF-B409-833A4769A92D}" type="datetimeFigureOut">
              <a:rPr lang="fr-FR" smtClean="0"/>
              <a:pPr/>
              <a:t>08/05/2019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A3BC-AE16-45AB-86A5-6243E737772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60554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0DF4E4E-5902-46AF-B409-833A4769A92D}" type="datetimeFigureOut">
              <a:rPr lang="fr-FR" smtClean="0"/>
              <a:pPr/>
              <a:t>08/05/2019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93A3BC-AE16-45AB-86A5-6243E737772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17136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4E4E-5902-46AF-B409-833A4769A92D}" type="datetimeFigureOut">
              <a:rPr lang="fr-FR" smtClean="0"/>
              <a:pPr/>
              <a:t>08/05/2019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A3BC-AE16-45AB-86A5-6243E737772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8582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0DF4E4E-5902-46AF-B409-833A4769A92D}" type="datetimeFigureOut">
              <a:rPr lang="fr-FR" smtClean="0"/>
              <a:pPr/>
              <a:t>08/05/2019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293A3BC-AE16-45AB-86A5-6243E7377729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3589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gaservices.jimdo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sociations.gouv.fr/du-comite-interministeriel-a-la-loi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egifrance.gouv.fr/jo_pdf.do?numJO=0&amp;dateJO=20170511&amp;numTexte=240&amp;pageDebut=&amp;pageFin" TargetMode="External"/><Relationship Id="rId4" Type="http://schemas.openxmlformats.org/officeDocument/2006/relationships/hyperlink" Target="https://www.legifrance.gouv.fr/affichTexteArticle.do;jsessionid=62BD6E67323114E855DF677B50473F09.tpdila17v_2?idArticle=LEGIARTI000033971730&amp;cidTexte=JORFTEXT000000497458&amp;categorieLien=id&amp;dateTexte=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3" Type="http://schemas.openxmlformats.org/officeDocument/2006/relationships/hyperlink" Target="https://pgaservices.jimdo.com/commandez-nous-votre-site-internet/prestations-d%C3%A9j%C3%A0-r%C3%A9alis%C3%A9es-tpe-pme/" TargetMode="External"/><Relationship Id="rId7" Type="http://schemas.openxmlformats.org/officeDocument/2006/relationships/hyperlink" Target="https://www.creditmutuel.fr/fr/accueil.html" TargetMode="External"/><Relationship Id="rId12" Type="http://schemas.openxmlformats.org/officeDocument/2006/relationships/hyperlink" Target="https://www.linkedin.com/in/babette-naili-b7b760143/?originalSubdomain=fr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gaservices.jimdo.com/association-pgaservices-1/banque-cr%C3%A9dit-mutuel/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9.jpeg"/><Relationship Id="rId10" Type="http://schemas.openxmlformats.org/officeDocument/2006/relationships/hyperlink" Target="https://www.auchan.fr/magasins/supermarche-brive/sl-1085" TargetMode="External"/><Relationship Id="rId4" Type="http://schemas.openxmlformats.org/officeDocument/2006/relationships/hyperlink" Target="https://secretsdepains-brive.jimdofree.com/" TargetMode="External"/><Relationship Id="rId9" Type="http://schemas.openxmlformats.org/officeDocument/2006/relationships/hyperlink" Target="https://pgaservices.jimdo.com/association-pgaservices-1/tr%C3%A9sorerie/dons-de-pgaservices/" TargetMode="External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35000">
              <a:schemeClr val="accent1">
                <a:lumMod val="89000"/>
              </a:schemeClr>
            </a:gs>
            <a:gs pos="74000">
              <a:schemeClr val="accent1">
                <a:alpha val="84000"/>
                <a:lumMod val="43000"/>
              </a:schemeClr>
            </a:gs>
            <a:gs pos="96000">
              <a:schemeClr val="accent1">
                <a:lumMod val="50000"/>
              </a:schemeClr>
            </a:gs>
          </a:gsLst>
          <a:lin ang="12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08311" y="3199939"/>
            <a:ext cx="7825386" cy="1456038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101F45"/>
                </a:solidFill>
              </a:rPr>
              <a:t>PGA </a:t>
            </a:r>
            <a:r>
              <a:rPr lang="fr-FR" sz="8800" b="1" dirty="0" smtClean="0">
                <a:solidFill>
                  <a:srgbClr val="101F45"/>
                </a:solidFill>
              </a:rPr>
              <a:t>SERVICES</a:t>
            </a:r>
            <a:br>
              <a:rPr lang="fr-FR" sz="8800" b="1" dirty="0" smtClean="0">
                <a:solidFill>
                  <a:srgbClr val="101F45"/>
                </a:solidFill>
              </a:rPr>
            </a:br>
            <a:r>
              <a:rPr lang="fr-FR" sz="5300" dirty="0" smtClean="0">
                <a:hlinkClick r:id="rId2"/>
              </a:rPr>
              <a:t>https://pgaservices.jimdo.com/</a:t>
            </a:r>
            <a:r>
              <a:rPr lang="fr-FR" sz="8800" b="1" dirty="0" smtClean="0">
                <a:solidFill>
                  <a:srgbClr val="101F45"/>
                </a:solidFill>
              </a:rPr>
              <a:t/>
            </a:r>
            <a:br>
              <a:rPr lang="fr-FR" sz="8800" b="1" dirty="0" smtClean="0">
                <a:solidFill>
                  <a:srgbClr val="101F45"/>
                </a:solidFill>
              </a:rPr>
            </a:br>
            <a:endParaRPr lang="fr-FR" sz="49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45633" y="4501991"/>
            <a:ext cx="7462114" cy="468916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101F45"/>
                </a:solidFill>
              </a:rPr>
              <a:t>PÔLE GESTION ADMISTRATION</a:t>
            </a:r>
            <a:endParaRPr lang="fr-FR" sz="3200" b="1" dirty="0">
              <a:solidFill>
                <a:srgbClr val="101F45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10" t="24868" r="17126" b="15184"/>
          <a:stretch/>
        </p:blipFill>
        <p:spPr>
          <a:xfrm>
            <a:off x="9423907" y="0"/>
            <a:ext cx="2768093" cy="20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873" y="513184"/>
            <a:ext cx="2604504" cy="548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508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PGASERVICES</a:t>
            </a:r>
            <a:br>
              <a:rPr lang="fr-FR" b="1" dirty="0" smtClean="0">
                <a:solidFill>
                  <a:srgbClr val="0070C0"/>
                </a:solidFill>
              </a:rPr>
            </a:br>
            <a:r>
              <a:rPr lang="fr-FR" b="1" dirty="0" smtClean="0">
                <a:solidFill>
                  <a:srgbClr val="0070C0"/>
                </a:solidFill>
              </a:rPr>
              <a:t>Compte de résultat prévisionnel Année 1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9235" y="1846262"/>
            <a:ext cx="7940699" cy="4769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PGASERVICES</a:t>
            </a:r>
            <a:br>
              <a:rPr lang="fr-FR" b="1" dirty="0" smtClean="0">
                <a:solidFill>
                  <a:srgbClr val="0070C0"/>
                </a:solidFill>
              </a:rPr>
            </a:br>
            <a:r>
              <a:rPr lang="fr-FR" b="1" dirty="0" smtClean="0">
                <a:solidFill>
                  <a:srgbClr val="0070C0"/>
                </a:solidFill>
              </a:rPr>
              <a:t>Compte de résultat prévisionnel Année 2</a:t>
            </a:r>
            <a:endParaRPr lang="fr-FR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6073" y="1808940"/>
            <a:ext cx="7215819" cy="485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35000">
              <a:schemeClr val="accent1">
                <a:lumMod val="89000"/>
              </a:schemeClr>
            </a:gs>
            <a:gs pos="74000">
              <a:schemeClr val="accent1">
                <a:alpha val="84000"/>
                <a:lumMod val="43000"/>
              </a:schemeClr>
            </a:gs>
            <a:gs pos="96000">
              <a:schemeClr val="accent1">
                <a:lumMod val="50000"/>
              </a:schemeClr>
            </a:gs>
          </a:gsLst>
          <a:lin ang="12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87231" y="724277"/>
            <a:ext cx="6309138" cy="101323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rgbClr val="101F45"/>
                </a:solidFill>
              </a:rPr>
              <a:t>PGASERVICES</a:t>
            </a:r>
            <a:br>
              <a:rPr lang="fr-FR" b="1" dirty="0" smtClean="0">
                <a:solidFill>
                  <a:srgbClr val="101F45"/>
                </a:solidFill>
              </a:rPr>
            </a:br>
            <a:r>
              <a:rPr lang="fr-FR" b="1" dirty="0" smtClean="0">
                <a:solidFill>
                  <a:srgbClr val="101F45"/>
                </a:solidFill>
              </a:rPr>
              <a:t>une action encouragée</a:t>
            </a:r>
            <a:endParaRPr lang="fr-FR" b="1" dirty="0">
              <a:solidFill>
                <a:srgbClr val="101F45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23361" y="0"/>
            <a:ext cx="2341067" cy="173751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584" t="-498"/>
          <a:stretch/>
        </p:blipFill>
        <p:spPr>
          <a:xfrm>
            <a:off x="419878" y="1954221"/>
            <a:ext cx="5262464" cy="4454383"/>
          </a:xfrm>
          <a:prstGeom prst="rect">
            <a:avLst/>
          </a:prstGeom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6864" y="2603241"/>
            <a:ext cx="2708599" cy="267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97447" y="1953499"/>
            <a:ext cx="2334595" cy="406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9819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158621"/>
            <a:ext cx="10058400" cy="1268963"/>
          </a:xfrm>
        </p:spPr>
        <p:txBody>
          <a:bodyPr>
            <a:normAutofit/>
          </a:bodyPr>
          <a:lstStyle/>
          <a:p>
            <a:pPr algn="ctr"/>
            <a:r>
              <a:rPr lang="fr-FR" sz="7200" b="1" dirty="0" smtClean="0">
                <a:solidFill>
                  <a:srgbClr val="0070C0"/>
                </a:solidFill>
              </a:rPr>
              <a:t>PGASERVICES</a:t>
            </a:r>
            <a:endParaRPr lang="fr-FR" sz="72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09247" y="1341882"/>
            <a:ext cx="10058400" cy="13639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6600" b="1" i="1" dirty="0" smtClean="0">
                <a:solidFill>
                  <a:srgbClr val="0070C0"/>
                </a:solidFill>
              </a:rPr>
              <a:t>En route vers l’entreprise</a:t>
            </a:r>
            <a:endParaRPr lang="fr-FR" sz="6600" b="1" i="1" dirty="0">
              <a:solidFill>
                <a:srgbClr val="0070C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3598" y="2331196"/>
            <a:ext cx="673417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35000">
              <a:schemeClr val="accent1">
                <a:lumMod val="89000"/>
              </a:schemeClr>
            </a:gs>
            <a:gs pos="74000">
              <a:schemeClr val="accent1">
                <a:alpha val="84000"/>
                <a:lumMod val="43000"/>
              </a:schemeClr>
            </a:gs>
            <a:gs pos="96000">
              <a:schemeClr val="accent1">
                <a:lumMod val="50000"/>
              </a:schemeClr>
            </a:gs>
          </a:gsLst>
          <a:lin ang="12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6710" y="896293"/>
            <a:ext cx="7387537" cy="841067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101F45"/>
                </a:solidFill>
              </a:rPr>
              <a:t>Qui sommes nous ?</a:t>
            </a:r>
            <a:endParaRPr lang="fr-FR" b="1" dirty="0">
              <a:solidFill>
                <a:srgbClr val="101F45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50933" y="-151"/>
            <a:ext cx="2341067" cy="173751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26" y="2024114"/>
            <a:ext cx="4278223" cy="37945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607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35000">
              <a:schemeClr val="accent1">
                <a:lumMod val="89000"/>
              </a:schemeClr>
            </a:gs>
            <a:gs pos="74000">
              <a:schemeClr val="accent1">
                <a:alpha val="84000"/>
                <a:lumMod val="43000"/>
              </a:schemeClr>
            </a:gs>
            <a:gs pos="96000">
              <a:schemeClr val="accent1">
                <a:lumMod val="50000"/>
              </a:schemeClr>
            </a:gs>
          </a:gsLst>
          <a:lin ang="12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0973" y="1884785"/>
            <a:ext cx="10058400" cy="1017035"/>
          </a:xfrm>
        </p:spPr>
        <p:txBody>
          <a:bodyPr>
            <a:noAutofit/>
          </a:bodyPr>
          <a:lstStyle/>
          <a:p>
            <a:pPr algn="ctr"/>
            <a:r>
              <a:rPr lang="fr-FR" dirty="0" smtClean="0">
                <a:solidFill>
                  <a:srgbClr val="101F45"/>
                </a:solidFill>
              </a:rPr>
              <a:t/>
            </a:r>
            <a:br>
              <a:rPr lang="fr-FR" dirty="0" smtClean="0">
                <a:solidFill>
                  <a:srgbClr val="101F45"/>
                </a:solidFill>
              </a:rPr>
            </a:br>
            <a:r>
              <a:rPr lang="fr-FR" sz="6000" b="1" dirty="0" smtClean="0">
                <a:solidFill>
                  <a:srgbClr val="101F45"/>
                </a:solidFill>
              </a:rPr>
              <a:t>Pourquoi PGA SERVICES?</a:t>
            </a:r>
            <a:endParaRPr lang="fr-FR" sz="6000" b="1" dirty="0">
              <a:solidFill>
                <a:srgbClr val="101F45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63129" y="0"/>
            <a:ext cx="2340000" cy="1736963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Picture 3" descr="C:\Users\Philippe\Documents\PHILIPPE &amp; ANNA\1. EDUCATION NATIONALE\7. ACTIVITES PEDAGOGIQUES\Agir - Créer une assoc lycéenne\PGAservices Danton\Photos des membres du CA\20181106_103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490" y="2971803"/>
            <a:ext cx="6295048" cy="3540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9440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94000"/>
                <a:lumOff val="6000"/>
              </a:schemeClr>
            </a:gs>
            <a:gs pos="60000">
              <a:srgbClr val="80AAA9"/>
            </a:gs>
            <a:gs pos="34000">
              <a:schemeClr val="accent1">
                <a:lumMod val="95000"/>
                <a:lumOff val="5000"/>
              </a:schemeClr>
            </a:gs>
            <a:gs pos="78000">
              <a:schemeClr val="accent4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50933" y="0"/>
            <a:ext cx="2341067" cy="173751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763485" y="522514"/>
            <a:ext cx="7669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solidFill>
                  <a:srgbClr val="101F45"/>
                </a:solidFill>
              </a:rPr>
              <a:t>L’ASSOCIATION PGA SERVICES</a:t>
            </a:r>
            <a:endParaRPr lang="fr-FR" sz="4800" b="1" dirty="0">
              <a:solidFill>
                <a:srgbClr val="101F45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61950" y="856357"/>
            <a:ext cx="11649075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création d'associations lycéennes est fortement encouragée                                                                  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Circulaire n° 2010-129 du 24 août 2010 « Responsabilité et engagement des lycéens » 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Un mineur peut créer une association, en être membre, la diriger</a:t>
            </a:r>
            <a:endParaRPr lang="fr-FR" sz="2400" dirty="0" smtClean="0"/>
          </a:p>
          <a:p>
            <a:r>
              <a:rPr lang="fr-FR" sz="2400" u="sng" dirty="0" smtClean="0">
                <a:hlinkClick r:id="rId3"/>
              </a:rPr>
              <a:t>Loi n°2017-86 du 27 janvier 2017 relative à l’égalité et à la citoyenneté</a:t>
            </a:r>
            <a:r>
              <a:rPr lang="fr-FR" sz="2400" dirty="0" smtClean="0"/>
              <a:t> a modifié l’</a:t>
            </a:r>
            <a:r>
              <a:rPr lang="fr-FR" sz="2400" u="sng" dirty="0" smtClean="0">
                <a:hlinkClick r:id="rId4"/>
              </a:rPr>
              <a:t>article 2bis de la loi de 1901</a:t>
            </a:r>
            <a:r>
              <a:rPr lang="fr-FR" sz="2400" dirty="0" smtClean="0"/>
              <a:t> sur la participation des mineurs à la vie associative, tant pour adhérer que pour participer activement à la gestion d’une association, le </a:t>
            </a:r>
            <a:r>
              <a:rPr lang="fr-FR" sz="2400" u="sng" dirty="0" smtClean="0">
                <a:hlinkClick r:id="rId5"/>
              </a:rPr>
              <a:t>décret no 2017-1057 du 9 mai 2017</a:t>
            </a:r>
            <a:r>
              <a:rPr lang="fr-FR" sz="2400" dirty="0" smtClean="0"/>
              <a:t> précise et formalise les modalités de création d’association pour les mineurs de plus de 16 ans.</a:t>
            </a:r>
          </a:p>
          <a:p>
            <a:r>
              <a:rPr lang="fr-FR" sz="2400" dirty="0" smtClean="0"/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7240" y="2068678"/>
            <a:ext cx="105062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N° RNA de PGAservices :</a:t>
            </a:r>
            <a:r>
              <a:rPr lang="pt-BR" sz="2400" dirty="0" smtClean="0"/>
              <a:t> </a:t>
            </a:r>
            <a:r>
              <a:rPr lang="pt-BR" sz="2400" b="1" dirty="0" smtClean="0"/>
              <a:t>W191003212</a:t>
            </a:r>
            <a:endParaRPr lang="fr-FR" sz="2400" dirty="0"/>
          </a:p>
        </p:txBody>
      </p:sp>
      <p:sp>
        <p:nvSpPr>
          <p:cNvPr id="14" name="Rectangle 13"/>
          <p:cNvSpPr/>
          <p:nvPr/>
        </p:nvSpPr>
        <p:spPr>
          <a:xfrm>
            <a:off x="5437737" y="2078006"/>
            <a:ext cx="67542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N° Identifiant SIREN de </a:t>
            </a:r>
            <a:r>
              <a:rPr lang="fr-FR" sz="2400" b="1" dirty="0" err="1" smtClean="0"/>
              <a:t>PGAservices</a:t>
            </a:r>
            <a:r>
              <a:rPr lang="fr-FR" sz="2400" b="1" dirty="0" smtClean="0"/>
              <a:t> : 842 941 064</a:t>
            </a:r>
            <a:endParaRPr lang="fr-FR" sz="2400" b="1" dirty="0"/>
          </a:p>
        </p:txBody>
      </p:sp>
    </p:spTree>
    <p:extLst>
      <p:ext uri="{BB962C8B-B14F-4D97-AF65-F5344CB8AC3E}">
        <p14:creationId xmlns="" xmlns:p14="http://schemas.microsoft.com/office/powerpoint/2010/main" val="78179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35000">
              <a:schemeClr val="accent1">
                <a:lumMod val="89000"/>
              </a:schemeClr>
            </a:gs>
            <a:gs pos="74000">
              <a:schemeClr val="accent1">
                <a:alpha val="84000"/>
                <a:lumMod val="43000"/>
              </a:schemeClr>
            </a:gs>
            <a:gs pos="100000">
              <a:schemeClr val="accent4">
                <a:lumMod val="50000"/>
              </a:schemeClr>
            </a:gs>
          </a:gsLst>
          <a:lin ang="12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4514" y="250389"/>
            <a:ext cx="4653482" cy="1450757"/>
          </a:xfrm>
        </p:spPr>
        <p:txBody>
          <a:bodyPr>
            <a:normAutofit/>
          </a:bodyPr>
          <a:lstStyle/>
          <a:p>
            <a:pPr algn="ctr"/>
            <a:r>
              <a:rPr lang="fr-FR" sz="6000" b="1" dirty="0" smtClean="0">
                <a:solidFill>
                  <a:srgbClr val="101F45"/>
                </a:solidFill>
              </a:rPr>
              <a:t>Nos sponsors </a:t>
            </a:r>
            <a:endParaRPr lang="fr-FR" sz="6000" b="1" dirty="0">
              <a:solidFill>
                <a:srgbClr val="101F45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50933" y="-36365"/>
            <a:ext cx="2341067" cy="1737511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 rot="10800000" flipV="1">
            <a:off x="2154725" y="1845734"/>
            <a:ext cx="283373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https://pgaservices.jimdo.com/commandez-nous-votre-site-internet/prestations-d%C3%A9j%C3%A0-r%C3%A9alis%C3%A9es-tpe-pme/"/>
              </a:rPr>
              <a:t>Secrets de Pains Brive</a:t>
            </a:r>
            <a:r>
              <a:rPr kumimoji="0" lang="fr-FR" alt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SPONSOR DEPUIS JUILLET 2018</a:t>
            </a:r>
            <a:r>
              <a:rPr kumimoji="0" lang="fr-FR" alt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https://image.jimcdn.com/app/cms/image/transf/dimension=94x1024:format=jpg/path/s0b004108b29f50c8/image/iadba457f8ec1e01c/version/1556722669/imag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472" y="1845734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 rot="10800000" flipV="1">
            <a:off x="2258905" y="2844715"/>
            <a:ext cx="4069467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500" b="1" i="0" u="none" strike="noStrike" cap="none" normalizeH="0" baseline="0" dirty="0" smtClean="0">
                <a:ln>
                  <a:noFill/>
                </a:ln>
                <a:solidFill>
                  <a:srgbClr val="025197"/>
                </a:solidFill>
                <a:effectLst/>
                <a:latin typeface="Arial" panose="020B0604020202020204" pitchFamily="34" charset="0"/>
                <a:hlinkClick r:id="rId6" tooltip="https://pgaservices.jimdo.com/association-pgaservices-1/banque-cr%C3%A9dit-mutuel/"/>
              </a:rPr>
              <a:t>Crédit Mutuel Agence de Brive centre ville</a:t>
            </a:r>
            <a:r>
              <a:rPr kumimoji="0" lang="fr-FR" alt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0" i="0" u="none" strike="noStrike" cap="none" normalizeH="0" baseline="0" dirty="0" smtClean="0">
                <a:ln>
                  <a:noFill/>
                </a:ln>
                <a:solidFill>
                  <a:srgbClr val="033663"/>
                </a:solidFill>
                <a:effectLst/>
                <a:latin typeface="Arial" panose="020B0604020202020204" pitchFamily="34" charset="0"/>
              </a:rPr>
              <a:t>Sponsor depuis septembre 2018</a:t>
            </a:r>
            <a:r>
              <a:rPr kumimoji="0" lang="fr-FR" alt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https://image.jimcdn.com/app/cms/image/transf/dimension=94x1024:format=png/path/s0b004108b29f50c8/image/i332cb318ae3f2d5d/version/1556722662/image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472" y="2882875"/>
            <a:ext cx="895350" cy="723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817616"/>
          </a:xfrm>
        </p:spPr>
        <p:txBody>
          <a:bodyPr/>
          <a:lstStyle/>
          <a:p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491742" y="3644935"/>
            <a:ext cx="3634738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9" tooltip="https://pgaservices.jimdo.com/association-pgaservices-1/tr%C3%A9sorerie/dons-de-pgaservices/"/>
              </a:rPr>
              <a:t>Supermarché AUCHAN BRIVE</a:t>
            </a:r>
            <a:r>
              <a:rPr kumimoji="0" lang="fr-FR" alt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Sponsor depuis décembre 2018</a:t>
            </a: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030" name="Picture 6" descr="https://image.jimcdn.com/app/cms/image/transf/dimension=119x1024:format=jpg/path/s0b004108b29f50c8/image/i0c34cd89c8fd6509/version/1556722653/image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472" y="3748567"/>
            <a:ext cx="1133475" cy="752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890209" y="4652418"/>
            <a:ext cx="38978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2"/>
              </a:rPr>
              <a:t>  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9" tooltip="https://pgaservices.jimdo.com/association-pgaservices-1/tr%C3%A9sorerie/dons-de-pgaservices/"/>
              </a:rPr>
              <a:t>Babette NAILI</a:t>
            </a: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9" tooltip="https://pgaservices.jimdo.com/association-pgaservices-1/tr%C3%A9sorerie/dons-de-pgaservices/"/>
              </a:rPr>
              <a:t>, Éducatrice sportive</a:t>
            </a: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032" name="Picture 8" descr="https://image.jimcdn.com/app/cms/image/transf/none/path/s0b004108b29f50c8/image/i1f0af4afe3ec47ea/version/1550133620/image.p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472" y="4586817"/>
            <a:ext cx="600075" cy="685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634481" y="5108547"/>
            <a:ext cx="789297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dirty="0" smtClean="0">
                <a:ln>
                  <a:noFill/>
                </a:ln>
                <a:solidFill>
                  <a:srgbClr val="674BAA"/>
                </a:solidFill>
                <a:effectLst/>
                <a:latin typeface="Arial" panose="020B0604020202020204" pitchFamily="34" charset="0"/>
              </a:rPr>
              <a:t>SOS Violences conjugales BRIVE</a:t>
            </a: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Arial" panose="020B0604020202020204" pitchFamily="34" charset="0"/>
              </a:rPr>
              <a:t>Sponsor depuis avril 2019</a:t>
            </a: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034" name="Picture 10" descr="https://image.jimcdn.com/app/cms/image/transf/none/path/s0b004108b29f50c8/image/i6c4691df4d4deb04/version/1556722691/image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472" y="5298749"/>
            <a:ext cx="1304925" cy="542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0391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35000">
              <a:schemeClr val="accent1">
                <a:lumMod val="89000"/>
              </a:schemeClr>
            </a:gs>
            <a:gs pos="74000">
              <a:schemeClr val="accent1">
                <a:alpha val="84000"/>
                <a:lumMod val="43000"/>
              </a:schemeClr>
            </a:gs>
            <a:gs pos="96000">
              <a:schemeClr val="accent1">
                <a:lumMod val="50000"/>
              </a:schemeClr>
            </a:gs>
          </a:gsLst>
          <a:lin ang="12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50933" y="-151"/>
            <a:ext cx="2341067" cy="173751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388637" y="4683967"/>
            <a:ext cx="744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965510" y="289248"/>
            <a:ext cx="56636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rgbClr val="101F45"/>
                </a:solidFill>
              </a:rPr>
              <a:t>Notre différence </a:t>
            </a:r>
            <a:r>
              <a:rPr lang="fr-FR" sz="4400" dirty="0" smtClean="0">
                <a:solidFill>
                  <a:srgbClr val="101F45"/>
                </a:solidFill>
              </a:rPr>
              <a:t/>
            </a:r>
            <a:br>
              <a:rPr lang="fr-FR" sz="4400" dirty="0" smtClean="0">
                <a:solidFill>
                  <a:srgbClr val="101F45"/>
                </a:solidFill>
              </a:rPr>
            </a:br>
            <a:r>
              <a:rPr lang="fr-FR" sz="4400" b="1" dirty="0" smtClean="0">
                <a:solidFill>
                  <a:srgbClr val="101F45"/>
                </a:solidFill>
              </a:rPr>
              <a:t>Notre originalité</a:t>
            </a:r>
            <a:endParaRPr lang="fr-FR" sz="4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077477" y="2407298"/>
            <a:ext cx="703528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Nous existons et fonctionnons déjà sous forme d’association et envisageons de nous transformer en entreprise, nous proposons des services abordables aux TPE</a:t>
            </a:r>
            <a:endParaRPr lang="fr-FR" sz="4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1057469" y="2149150"/>
            <a:ext cx="2789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0342" y="2007071"/>
            <a:ext cx="2622680" cy="392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2456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35000">
              <a:schemeClr val="accent1">
                <a:lumMod val="89000"/>
              </a:schemeClr>
            </a:gs>
            <a:gs pos="74000">
              <a:schemeClr val="accent1">
                <a:alpha val="84000"/>
                <a:lumMod val="43000"/>
              </a:schemeClr>
            </a:gs>
            <a:gs pos="96000">
              <a:schemeClr val="accent1">
                <a:lumMod val="50000"/>
              </a:schemeClr>
            </a:gs>
          </a:gsLst>
          <a:lin ang="12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9703" y="896293"/>
            <a:ext cx="7361230" cy="841218"/>
          </a:xfrm>
        </p:spPr>
        <p:txBody>
          <a:bodyPr>
            <a:noAutofit/>
          </a:bodyPr>
          <a:lstStyle/>
          <a:p>
            <a:pPr algn="ctr"/>
            <a:r>
              <a:rPr lang="fr-FR" sz="6000" b="1" dirty="0" smtClean="0">
                <a:solidFill>
                  <a:srgbClr val="101F45"/>
                </a:solidFill>
              </a:rPr>
              <a:t>Quels services?</a:t>
            </a:r>
            <a:endParaRPr lang="fr-FR" sz="6000" b="1" dirty="0">
              <a:solidFill>
                <a:srgbClr val="101F45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50933" y="27537"/>
            <a:ext cx="2341067" cy="1737511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005500" y="2598535"/>
            <a:ext cx="5648435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800" b="1" dirty="0">
                <a:latin typeface="Arial" panose="020B0604020202020204" pitchFamily="34" charset="0"/>
              </a:rPr>
              <a:t>C</a:t>
            </a:r>
            <a:r>
              <a:rPr kumimoji="0" lang="fr-FR" alt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ommandez-nous votre site internet à un prix imbattable !</a:t>
            </a:r>
            <a:r>
              <a:rPr kumimoji="0" lang="fr-FR" alt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Avec une heure de formation et un référencement efficace</a:t>
            </a:r>
            <a:r>
              <a:rPr kumimoji="0" lang="fr-FR" alt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fr-FR" alt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sur les moteurs de recherche compris !</a:t>
            </a:r>
            <a:r>
              <a:rPr kumimoji="0" lang="fr-FR" alt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050" name="Picture 2" descr="https://image.jimcdn.com/app/cms/image/transf/none/path/s0b004108b29f50c8/image/i02096fc331b5bd4d/version/1547653393/imag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699" r="569" b="28176"/>
          <a:stretch/>
        </p:blipFill>
        <p:spPr bwMode="auto">
          <a:xfrm>
            <a:off x="243382" y="2006081"/>
            <a:ext cx="5829929" cy="41614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7338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PGA SERVICES</a:t>
            </a:r>
            <a:br>
              <a:rPr lang="fr-FR" b="1" dirty="0" smtClean="0">
                <a:solidFill>
                  <a:srgbClr val="0070C0"/>
                </a:solidFill>
              </a:rPr>
            </a:br>
            <a:r>
              <a:rPr lang="fr-FR" b="1" dirty="0" smtClean="0">
                <a:solidFill>
                  <a:srgbClr val="0070C0"/>
                </a:solidFill>
              </a:rPr>
              <a:t>de l’association vers l’entreprise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3159" y="1846263"/>
            <a:ext cx="6009173" cy="436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PGASERVICES</a:t>
            </a:r>
            <a:br>
              <a:rPr lang="fr-FR" b="1" dirty="0" smtClean="0">
                <a:solidFill>
                  <a:srgbClr val="0070C0"/>
                </a:solidFill>
              </a:rPr>
            </a:br>
            <a:r>
              <a:rPr lang="fr-FR" b="1" dirty="0" smtClean="0">
                <a:solidFill>
                  <a:srgbClr val="0070C0"/>
                </a:solidFill>
              </a:rPr>
              <a:t>CA </a:t>
            </a:r>
            <a:r>
              <a:rPr lang="fr-FR" b="1" dirty="0" err="1" smtClean="0">
                <a:solidFill>
                  <a:srgbClr val="0070C0"/>
                </a:solidFill>
              </a:rPr>
              <a:t>prévionnels</a:t>
            </a:r>
            <a:r>
              <a:rPr lang="fr-FR" b="1" dirty="0" smtClean="0">
                <a:solidFill>
                  <a:srgbClr val="0070C0"/>
                </a:solidFill>
              </a:rPr>
              <a:t> années N et N+1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963" y="2459309"/>
            <a:ext cx="10058400" cy="279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Personnalisé 1">
      <a:dk1>
        <a:srgbClr val="FFFFFF"/>
      </a:dk1>
      <a:lt1>
        <a:srgbClr val="F2F2F2"/>
      </a:lt1>
      <a:dk2>
        <a:srgbClr val="FFFFFF"/>
      </a:dk2>
      <a:lt2>
        <a:srgbClr val="E1E1DB"/>
      </a:lt2>
      <a:accent1>
        <a:srgbClr val="9DBFBE"/>
      </a:accent1>
      <a:accent2>
        <a:srgbClr val="FFFFFF"/>
      </a:accent2>
      <a:accent3>
        <a:srgbClr val="C4D8D7"/>
      </a:accent3>
      <a:accent4>
        <a:srgbClr val="9DBFBE"/>
      </a:accent4>
      <a:accent5>
        <a:srgbClr val="446968"/>
      </a:accent5>
      <a:accent6>
        <a:srgbClr val="EBF2F2"/>
      </a:accent6>
      <a:hlink>
        <a:srgbClr val="FFFFFF"/>
      </a:hlink>
      <a:folHlink>
        <a:srgbClr val="446968"/>
      </a:folHlink>
    </a:clrScheme>
    <a:fontScheme name="Rétrospectiv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195</TotalTime>
  <Words>181</Words>
  <Application>Microsoft Office PowerPoint</Application>
  <PresentationFormat>Personnalisé</PresentationFormat>
  <Paragraphs>49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Rétrospective</vt:lpstr>
      <vt:lpstr>PGA SERVICES https://pgaservices.jimdo.com/ </vt:lpstr>
      <vt:lpstr>Qui sommes nous ?</vt:lpstr>
      <vt:lpstr> Pourquoi PGA SERVICES?</vt:lpstr>
      <vt:lpstr>Diapositive 4</vt:lpstr>
      <vt:lpstr>Nos sponsors </vt:lpstr>
      <vt:lpstr>Diapositive 6</vt:lpstr>
      <vt:lpstr>Quels services?</vt:lpstr>
      <vt:lpstr>PGA SERVICES de l’association vers l’entreprise</vt:lpstr>
      <vt:lpstr>PGASERVICES CA prévionnels années N et N+1</vt:lpstr>
      <vt:lpstr>PGASERVICES Compte de résultat prévisionnel Année 1</vt:lpstr>
      <vt:lpstr>PGASERVICES Compte de résultat prévisionnel Année 2</vt:lpstr>
      <vt:lpstr>PGASERVICES une action encouragée</vt:lpstr>
      <vt:lpstr>PGASERVICES</vt:lpstr>
    </vt:vector>
  </TitlesOfParts>
  <Company>LPO DANTON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PGA SERVICE</dc:title>
  <dc:creator>rodrigues</dc:creator>
  <cp:lastModifiedBy>Philippe BARBEY</cp:lastModifiedBy>
  <cp:revision>31</cp:revision>
  <dcterms:created xsi:type="dcterms:W3CDTF">2019-04-12T08:35:40Z</dcterms:created>
  <dcterms:modified xsi:type="dcterms:W3CDTF">2019-05-08T09:15:13Z</dcterms:modified>
</cp:coreProperties>
</file>