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259" r:id="rId4"/>
    <p:sldId id="263"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005272"/>
    <a:srgbClr val="1AA2B1"/>
    <a:srgbClr val="7B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93" autoAdjust="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5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9DEEA0-1271-4090-B9F1-7E04BD993AC4}" type="datetimeFigureOut">
              <a:rPr lang="fr-FR" smtClean="0"/>
              <a:pPr/>
              <a:t>10/02/2022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7B0C5B-4D39-4220-869B-44B5C7DE18BF}"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1E195-E5D5-4BEF-B117-94DC77C21280}" type="datetimeFigureOut">
              <a:rPr lang="fr-FR" smtClean="0"/>
              <a:pPr/>
              <a:t>10/02/2022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10EBC-B356-4419-9478-9A6629EB3EC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dirty="0"/>
              <a:t>Les 17 objectifs montrent que le Développement Durable ne se résume pas à la préservation de notre planète mais prend en compte les dimensions </a:t>
            </a:r>
          </a:p>
          <a:p>
            <a:pPr algn="just"/>
            <a:r>
              <a:rPr lang="fr-FR" dirty="0"/>
              <a:t>- économiques, </a:t>
            </a:r>
          </a:p>
          <a:p>
            <a:pPr algn="just"/>
            <a:r>
              <a:rPr lang="fr-FR" dirty="0"/>
              <a:t>- sociales, </a:t>
            </a:r>
          </a:p>
          <a:p>
            <a:pPr algn="just"/>
            <a:r>
              <a:rPr lang="fr-FR" dirty="0"/>
              <a:t>-environnementales. </a:t>
            </a:r>
          </a:p>
          <a:p>
            <a:endParaRPr lang="fr-FR" dirty="0"/>
          </a:p>
        </p:txBody>
      </p:sp>
      <p:sp>
        <p:nvSpPr>
          <p:cNvPr id="4" name="Espace réservé du numéro de diapositive 3"/>
          <p:cNvSpPr>
            <a:spLocks noGrp="1"/>
          </p:cNvSpPr>
          <p:nvPr>
            <p:ph type="sldNum" sz="quarter" idx="5"/>
          </p:nvPr>
        </p:nvSpPr>
        <p:spPr/>
        <p:txBody>
          <a:bodyPr/>
          <a:lstStyle/>
          <a:p>
            <a:fld id="{16210EBC-B356-4419-9478-9A6629EB3EC5}" type="slidenum">
              <a:rPr lang="fr-FR" smtClean="0"/>
              <a:pPr/>
              <a:t>4</a:t>
            </a:fld>
            <a:endParaRPr lang="fr-FR"/>
          </a:p>
        </p:txBody>
      </p:sp>
    </p:spTree>
    <p:extLst>
      <p:ext uri="{BB962C8B-B14F-4D97-AF65-F5344CB8AC3E}">
        <p14:creationId xmlns:p14="http://schemas.microsoft.com/office/powerpoint/2010/main" val="1649502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garde">
    <p:spTree>
      <p:nvGrpSpPr>
        <p:cNvPr id="1" name=""/>
        <p:cNvGrpSpPr/>
        <p:nvPr/>
      </p:nvGrpSpPr>
      <p:grpSpPr>
        <a:xfrm>
          <a:off x="0" y="0"/>
          <a:ext cx="0" cy="0"/>
          <a:chOff x="0" y="0"/>
          <a:chExt cx="0" cy="0"/>
        </a:xfrm>
      </p:grpSpPr>
      <p:pic>
        <p:nvPicPr>
          <p:cNvPr id="1035" name="Picture 11" descr="C:\Users\Camille\Desktop\Bord-prez-ppt-droit.png"/>
          <p:cNvPicPr>
            <a:picLocks noChangeAspect="1" noChangeArrowheads="1"/>
          </p:cNvPicPr>
          <p:nvPr userDrawn="1"/>
        </p:nvPicPr>
        <p:blipFill>
          <a:blip r:embed="rId2" cstate="print"/>
          <a:srcRect/>
          <a:stretch>
            <a:fillRect/>
          </a:stretch>
        </p:blipFill>
        <p:spPr bwMode="auto">
          <a:xfrm>
            <a:off x="5257800" y="0"/>
            <a:ext cx="3886200" cy="3181350"/>
          </a:xfrm>
          <a:prstGeom prst="rect">
            <a:avLst/>
          </a:prstGeom>
          <a:noFill/>
        </p:spPr>
      </p:pic>
      <p:sp>
        <p:nvSpPr>
          <p:cNvPr id="9" name="Rectangle 8"/>
          <p:cNvSpPr/>
          <p:nvPr userDrawn="1"/>
        </p:nvSpPr>
        <p:spPr>
          <a:xfrm>
            <a:off x="0" y="3356992"/>
            <a:ext cx="9144000" cy="3501008"/>
          </a:xfrm>
          <a:prstGeom prst="rect">
            <a:avLst/>
          </a:prstGeom>
          <a:solidFill>
            <a:srgbClr val="1AA2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space réservé du texte 16"/>
          <p:cNvSpPr>
            <a:spLocks noGrp="1"/>
          </p:cNvSpPr>
          <p:nvPr>
            <p:ph type="body" sz="quarter" idx="10" hasCustomPrompt="1"/>
          </p:nvPr>
        </p:nvSpPr>
        <p:spPr>
          <a:xfrm>
            <a:off x="0" y="3789040"/>
            <a:ext cx="9144000" cy="936104"/>
          </a:xfrm>
        </p:spPr>
        <p:txBody>
          <a:bodyPr>
            <a:noAutofit/>
          </a:bodyPr>
          <a:lstStyle>
            <a:lvl1pPr algn="ctr">
              <a:buNone/>
              <a:defRPr sz="4000" baseline="0">
                <a:solidFill>
                  <a:schemeClr val="bg1"/>
                </a:solidFill>
                <a:latin typeface="Eveleth Slant Regular" pitchFamily="50" charset="0"/>
              </a:defRPr>
            </a:lvl1pPr>
          </a:lstStyle>
          <a:p>
            <a:pPr lvl="0"/>
            <a:r>
              <a:rPr lang="fr-FR" dirty="0"/>
              <a:t>TITRE PRESENTATION</a:t>
            </a:r>
          </a:p>
        </p:txBody>
      </p:sp>
      <p:cxnSp>
        <p:nvCxnSpPr>
          <p:cNvPr id="19" name="Connecteur droit 18"/>
          <p:cNvCxnSpPr/>
          <p:nvPr userDrawn="1"/>
        </p:nvCxnSpPr>
        <p:spPr>
          <a:xfrm>
            <a:off x="3203848" y="4652573"/>
            <a:ext cx="280831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Espace réservé du texte 20"/>
          <p:cNvSpPr>
            <a:spLocks noGrp="1"/>
          </p:cNvSpPr>
          <p:nvPr>
            <p:ph type="body" sz="quarter" idx="11" hasCustomPrompt="1"/>
          </p:nvPr>
        </p:nvSpPr>
        <p:spPr>
          <a:xfrm>
            <a:off x="0" y="4797151"/>
            <a:ext cx="9144000" cy="914400"/>
          </a:xfrm>
        </p:spPr>
        <p:txBody>
          <a:bodyPr/>
          <a:lstStyle>
            <a:lvl1pPr algn="ctr">
              <a:buNone/>
              <a:defRPr baseline="0">
                <a:solidFill>
                  <a:schemeClr val="bg1"/>
                </a:solidFill>
                <a:latin typeface="DIN" pitchFamily="2" charset="0"/>
              </a:defRPr>
            </a:lvl1pPr>
          </a:lstStyle>
          <a:p>
            <a:pPr lvl="0"/>
            <a:r>
              <a:rPr lang="fr-FR" dirty="0"/>
              <a:t>Lieu - Date</a:t>
            </a:r>
          </a:p>
        </p:txBody>
      </p:sp>
      <p:pic>
        <p:nvPicPr>
          <p:cNvPr id="1034" name="Picture 10" descr="C:\Users\Camille\Desktop\Bord-prez-ppt-gauche.png"/>
          <p:cNvPicPr>
            <a:picLocks noChangeAspect="1" noChangeArrowheads="1"/>
          </p:cNvPicPr>
          <p:nvPr userDrawn="1"/>
        </p:nvPicPr>
        <p:blipFill>
          <a:blip r:embed="rId3" cstate="print"/>
          <a:srcRect/>
          <a:stretch>
            <a:fillRect/>
          </a:stretch>
        </p:blipFill>
        <p:spPr bwMode="auto">
          <a:xfrm>
            <a:off x="0" y="0"/>
            <a:ext cx="4048126" cy="3209925"/>
          </a:xfrm>
          <a:prstGeom prst="rect">
            <a:avLst/>
          </a:prstGeom>
          <a:noFill/>
        </p:spPr>
      </p:pic>
      <p:pic>
        <p:nvPicPr>
          <p:cNvPr id="1027" name="Picture 3" descr="C:\Users\Camille\Desktop\Charte\Illustrations\Illustrations\ADM_illustrations-12.png"/>
          <p:cNvPicPr>
            <a:picLocks noChangeAspect="1" noChangeArrowheads="1"/>
          </p:cNvPicPr>
          <p:nvPr userDrawn="1"/>
        </p:nvPicPr>
        <p:blipFill>
          <a:blip r:embed="rId4" cstate="print"/>
          <a:srcRect/>
          <a:stretch>
            <a:fillRect/>
          </a:stretch>
        </p:blipFill>
        <p:spPr bwMode="auto">
          <a:xfrm>
            <a:off x="3089438" y="220985"/>
            <a:ext cx="2922160" cy="3352031"/>
          </a:xfrm>
          <a:prstGeom prst="rect">
            <a:avLst/>
          </a:prstGeom>
          <a:noFill/>
        </p:spPr>
      </p:pic>
      <p:pic>
        <p:nvPicPr>
          <p:cNvPr id="10" name="Picture 2" descr="C:\Users\Camille\Desktop\Charte\Logos\PNG\Logo adm 2016 Teal horizontal png.png"/>
          <p:cNvPicPr>
            <a:picLocks noChangeAspect="1" noChangeArrowheads="1"/>
          </p:cNvPicPr>
          <p:nvPr userDrawn="1"/>
        </p:nvPicPr>
        <p:blipFill>
          <a:blip r:embed="rId5" cstate="print"/>
          <a:srcRect/>
          <a:stretch>
            <a:fillRect/>
          </a:stretch>
        </p:blipFill>
        <p:spPr bwMode="auto">
          <a:xfrm>
            <a:off x="3208053" y="5722097"/>
            <a:ext cx="2664864" cy="877129"/>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intermédiaire">
    <p:spTree>
      <p:nvGrpSpPr>
        <p:cNvPr id="1" name=""/>
        <p:cNvGrpSpPr/>
        <p:nvPr/>
      </p:nvGrpSpPr>
      <p:grpSpPr>
        <a:xfrm>
          <a:off x="0" y="0"/>
          <a:ext cx="0" cy="0"/>
          <a:chOff x="0" y="0"/>
          <a:chExt cx="0" cy="0"/>
        </a:xfrm>
      </p:grpSpPr>
      <p:sp>
        <p:nvSpPr>
          <p:cNvPr id="17" name="Shape 76"/>
          <p:cNvSpPr/>
          <p:nvPr userDrawn="1"/>
        </p:nvSpPr>
        <p:spPr>
          <a:xfrm>
            <a:off x="876399" y="5470443"/>
            <a:ext cx="632570" cy="90043"/>
          </a:xfrm>
          <a:prstGeom prst="rect">
            <a:avLst/>
          </a:prstGeom>
          <a:solidFill>
            <a:srgbClr val="FFFAE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2200">
                <a:solidFill>
                  <a:srgbClr val="164F86"/>
                </a:solidFill>
              </a:defRPr>
            </a:pPr>
            <a:endParaRPr kumimoji="0" sz="2200" b="0" i="0" u="none" strike="noStrike" kern="0" cap="none" spc="0" normalizeH="0" baseline="0" noProof="0">
              <a:ln>
                <a:noFill/>
              </a:ln>
              <a:solidFill>
                <a:srgbClr val="164F86"/>
              </a:solidFill>
              <a:effectLst/>
              <a:uLnTx/>
              <a:uFillTx/>
            </a:endParaRPr>
          </a:p>
        </p:txBody>
      </p:sp>
      <p:sp>
        <p:nvSpPr>
          <p:cNvPr id="26" name="Rectangle 25"/>
          <p:cNvSpPr/>
          <p:nvPr userDrawn="1"/>
        </p:nvSpPr>
        <p:spPr>
          <a:xfrm>
            <a:off x="0" y="2304256"/>
            <a:ext cx="9144000" cy="2204864"/>
          </a:xfrm>
          <a:prstGeom prst="rect">
            <a:avLst/>
          </a:prstGeom>
          <a:solidFill>
            <a:srgbClr val="1AA2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space réservé du texte 16"/>
          <p:cNvSpPr>
            <a:spLocks noGrp="1"/>
          </p:cNvSpPr>
          <p:nvPr>
            <p:ph type="body" sz="quarter" idx="13" hasCustomPrompt="1"/>
          </p:nvPr>
        </p:nvSpPr>
        <p:spPr>
          <a:xfrm>
            <a:off x="0" y="2996952"/>
            <a:ext cx="9144000" cy="936104"/>
          </a:xfrm>
        </p:spPr>
        <p:txBody>
          <a:bodyPr>
            <a:noAutofit/>
          </a:bodyPr>
          <a:lstStyle>
            <a:lvl1pPr algn="ctr">
              <a:buNone/>
              <a:defRPr sz="4000" baseline="0">
                <a:solidFill>
                  <a:schemeClr val="bg1"/>
                </a:solidFill>
                <a:latin typeface="Eveleth Slant Regular" pitchFamily="50" charset="0"/>
              </a:defRPr>
            </a:lvl1pPr>
          </a:lstStyle>
          <a:p>
            <a:pPr lvl="0"/>
            <a:r>
              <a:rPr lang="fr-FR" dirty="0"/>
              <a:t>SOUS TITRE</a:t>
            </a:r>
          </a:p>
        </p:txBody>
      </p:sp>
      <p:pic>
        <p:nvPicPr>
          <p:cNvPr id="1026" name="Picture 2" descr="C:\Users\Camille\Desktop\Feuillage.png"/>
          <p:cNvPicPr>
            <a:picLocks noChangeAspect="1" noChangeArrowheads="1"/>
          </p:cNvPicPr>
          <p:nvPr userDrawn="1"/>
        </p:nvPicPr>
        <p:blipFill>
          <a:blip r:embed="rId2" cstate="print"/>
          <a:srcRect/>
          <a:stretch>
            <a:fillRect/>
          </a:stretch>
        </p:blipFill>
        <p:spPr bwMode="auto">
          <a:xfrm>
            <a:off x="1619672" y="0"/>
            <a:ext cx="5781675" cy="1695450"/>
          </a:xfrm>
          <a:prstGeom prst="rect">
            <a:avLst/>
          </a:prstGeom>
          <a:noFill/>
        </p:spPr>
      </p:pic>
      <p:pic>
        <p:nvPicPr>
          <p:cNvPr id="1028" name="Picture 4" descr="C:\Users\Camille\Desktop\Logo sans texte maroon.png"/>
          <p:cNvPicPr>
            <a:picLocks noChangeAspect="1" noChangeArrowheads="1"/>
          </p:cNvPicPr>
          <p:nvPr userDrawn="1"/>
        </p:nvPicPr>
        <p:blipFill>
          <a:blip r:embed="rId3" cstate="print"/>
          <a:srcRect/>
          <a:stretch>
            <a:fillRect/>
          </a:stretch>
        </p:blipFill>
        <p:spPr bwMode="auto">
          <a:xfrm>
            <a:off x="3879824" y="6223278"/>
            <a:ext cx="1584176" cy="546556"/>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lvl1pPr>
              <a:defRPr>
                <a:solidFill>
                  <a:srgbClr val="7B0F0F"/>
                </a:solidFill>
              </a:defRPr>
            </a:lvl1pPr>
          </a:lstStyle>
          <a:p>
            <a:r>
              <a:rPr lang="fr-FR"/>
              <a:t>Date  </a:t>
            </a:r>
          </a:p>
        </p:txBody>
      </p:sp>
      <p:sp>
        <p:nvSpPr>
          <p:cNvPr id="6" name="Espace réservé du numéro de diapositive 5"/>
          <p:cNvSpPr>
            <a:spLocks noGrp="1"/>
          </p:cNvSpPr>
          <p:nvPr>
            <p:ph type="sldNum" sz="quarter" idx="12"/>
          </p:nvPr>
        </p:nvSpPr>
        <p:spPr/>
        <p:txBody>
          <a:bodyPr/>
          <a:lstStyle>
            <a:lvl1pPr>
              <a:defRPr>
                <a:solidFill>
                  <a:srgbClr val="7B0F0F"/>
                </a:solidFill>
              </a:defRPr>
            </a:lvl1pPr>
          </a:lstStyle>
          <a:p>
            <a:fld id="{056A6776-8E3D-4C9E-A2B0-BA65792BCDF3}" type="slidenum">
              <a:rPr lang="fr-FR" smtClean="0"/>
              <a:pPr/>
              <a:t>‹N°›</a:t>
            </a:fld>
            <a:endParaRPr lang="fr-FR"/>
          </a:p>
        </p:txBody>
      </p:sp>
      <p:sp>
        <p:nvSpPr>
          <p:cNvPr id="8" name="Espace réservé du contenu 7"/>
          <p:cNvSpPr>
            <a:spLocks noGrp="1"/>
          </p:cNvSpPr>
          <p:nvPr>
            <p:ph sz="quarter" idx="13"/>
          </p:nvPr>
        </p:nvSpPr>
        <p:spPr>
          <a:xfrm>
            <a:off x="394816" y="1701031"/>
            <a:ext cx="4609232" cy="2232025"/>
          </a:xfrm>
        </p:spPr>
        <p:txBody>
          <a:bodyPr>
            <a:noAutofit/>
          </a:bodyPr>
          <a:lstStyle>
            <a:lvl1pPr marL="268288" indent="-268288">
              <a:buClr>
                <a:schemeClr val="bg1"/>
              </a:buClr>
              <a:buFont typeface="Arial" pitchFamily="34" charset="0"/>
              <a:buChar char="•"/>
              <a:defRPr sz="2400">
                <a:solidFill>
                  <a:srgbClr val="005272"/>
                </a:solidFill>
                <a:latin typeface="DIN-Medium" pitchFamily="50" charset="0"/>
              </a:defRPr>
            </a:lvl1pPr>
            <a:lvl2pPr marL="631825" indent="-268288">
              <a:buFont typeface="Arial" pitchFamily="34" charset="0"/>
              <a:buChar char="•"/>
              <a:defRPr sz="2000" b="0">
                <a:solidFill>
                  <a:srgbClr val="1AA2B1"/>
                </a:solidFill>
                <a:latin typeface="DIN-Medium" pitchFamily="50" charset="0"/>
              </a:defRPr>
            </a:lvl2pPr>
            <a:lvl3pPr marL="981075" indent="-349250">
              <a:buFont typeface="Arial" pitchFamily="34" charset="0"/>
              <a:buChar char="–"/>
              <a:defRPr sz="1800">
                <a:solidFill>
                  <a:srgbClr val="005272"/>
                </a:solidFill>
                <a:latin typeface="DIN-Medium" pitchFamily="50" charset="0"/>
              </a:defRPr>
            </a:lvl3pPr>
            <a:lvl4pPr marL="1344613" indent="-363538">
              <a:defRPr sz="1600">
                <a:solidFill>
                  <a:srgbClr val="005272"/>
                </a:solidFill>
                <a:latin typeface="DIN-Medium" pitchFamily="50" charset="0"/>
              </a:defRPr>
            </a:lvl4pPr>
            <a:lvl5pPr marL="1612900" indent="-268288">
              <a:defRPr sz="1600">
                <a:solidFill>
                  <a:srgbClr val="005272"/>
                </a:solidFill>
                <a:latin typeface="DIN-Medium" pitchFamily="50"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Rectangle 6"/>
          <p:cNvSpPr/>
          <p:nvPr userDrawn="1"/>
        </p:nvSpPr>
        <p:spPr>
          <a:xfrm>
            <a:off x="0" y="0"/>
            <a:ext cx="9144000" cy="980728"/>
          </a:xfrm>
          <a:prstGeom prst="rect">
            <a:avLst/>
          </a:prstGeom>
          <a:solidFill>
            <a:srgbClr val="1AA2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8"/>
          <p:cNvCxnSpPr/>
          <p:nvPr userDrawn="1"/>
        </p:nvCxnSpPr>
        <p:spPr>
          <a:xfrm>
            <a:off x="3189334" y="750190"/>
            <a:ext cx="280831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re 9"/>
          <p:cNvSpPr>
            <a:spLocks noGrp="1"/>
          </p:cNvSpPr>
          <p:nvPr>
            <p:ph type="title" hasCustomPrompt="1"/>
          </p:nvPr>
        </p:nvSpPr>
        <p:spPr>
          <a:xfrm>
            <a:off x="457200" y="-243408"/>
            <a:ext cx="8229600" cy="1143000"/>
          </a:xfrm>
        </p:spPr>
        <p:txBody>
          <a:bodyPr>
            <a:noAutofit/>
          </a:bodyPr>
          <a:lstStyle>
            <a:lvl1pPr>
              <a:defRPr sz="3600">
                <a:solidFill>
                  <a:schemeClr val="bg1"/>
                </a:solidFill>
                <a:latin typeface="DIN" pitchFamily="2" charset="0"/>
              </a:defRPr>
            </a:lvl1pPr>
          </a:lstStyle>
          <a:p>
            <a:r>
              <a:rPr lang="fr-FR" dirty="0"/>
              <a:t>TITRE</a:t>
            </a:r>
          </a:p>
        </p:txBody>
      </p:sp>
      <p:sp>
        <p:nvSpPr>
          <p:cNvPr id="12" name="Espace réservé pour une image  11"/>
          <p:cNvSpPr>
            <a:spLocks noGrp="1"/>
          </p:cNvSpPr>
          <p:nvPr>
            <p:ph type="pic" sz="quarter" idx="14"/>
          </p:nvPr>
        </p:nvSpPr>
        <p:spPr>
          <a:xfrm>
            <a:off x="5292080" y="1701329"/>
            <a:ext cx="3311972" cy="3671887"/>
          </a:xfrm>
        </p:spPr>
        <p:txBody>
          <a:bodyPr>
            <a:normAutofit/>
          </a:bodyPr>
          <a:lstStyle>
            <a:lvl1pPr>
              <a:defRPr sz="2400">
                <a:solidFill>
                  <a:srgbClr val="005272"/>
                </a:solidFill>
                <a:latin typeface="DIN-Medium" pitchFamily="50" charset="0"/>
              </a:defRPr>
            </a:lvl1pPr>
          </a:lstStyle>
          <a:p>
            <a:endParaRPr lang="fr-FR" dirty="0"/>
          </a:p>
        </p:txBody>
      </p:sp>
      <p:pic>
        <p:nvPicPr>
          <p:cNvPr id="13" name="Picture 4" descr="C:\Users\Camille\Desktop\Logo sans texte maroon.png"/>
          <p:cNvPicPr>
            <a:picLocks noChangeAspect="1" noChangeArrowheads="1"/>
          </p:cNvPicPr>
          <p:nvPr userDrawn="1"/>
        </p:nvPicPr>
        <p:blipFill>
          <a:blip r:embed="rId2" cstate="print"/>
          <a:srcRect/>
          <a:stretch>
            <a:fillRect/>
          </a:stretch>
        </p:blipFill>
        <p:spPr bwMode="auto">
          <a:xfrm>
            <a:off x="3879824" y="6223278"/>
            <a:ext cx="1584176" cy="546556"/>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Date  </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A6776-8E3D-4C9E-A2B0-BA65792BCDF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 id="2147483649" r:id="rId3"/>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lumni.fr/video/c-est-quoi-le-developpement-durabl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r356pAfRH8I"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a:xfrm>
            <a:off x="0" y="3861048"/>
            <a:ext cx="9144000" cy="1224136"/>
          </a:xfrm>
        </p:spPr>
        <p:txBody>
          <a:bodyPr/>
          <a:lstStyle/>
          <a:p>
            <a:r>
              <a:rPr lang="fr-FR" sz="3000" dirty="0"/>
              <a:t>« SIMONE VEIL, EN ROUTE POUR L’E3D »</a:t>
            </a:r>
          </a:p>
        </p:txBody>
      </p:sp>
      <p:sp>
        <p:nvSpPr>
          <p:cNvPr id="5" name="Espace réservé du texte 4"/>
          <p:cNvSpPr>
            <a:spLocks noGrp="1"/>
          </p:cNvSpPr>
          <p:nvPr>
            <p:ph type="body" sz="quarter" idx="11"/>
          </p:nvPr>
        </p:nvSpPr>
        <p:spPr/>
        <p:txBody>
          <a:bodyPr/>
          <a:lstStyle/>
          <a:p>
            <a:r>
              <a:rPr lang="fr-FR" dirty="0"/>
              <a:t>11/02/2022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D24565CB-D98E-46D3-8516-E206C2510F7D}"/>
              </a:ext>
            </a:extLst>
          </p:cNvPr>
          <p:cNvSpPr>
            <a:spLocks noGrp="1"/>
          </p:cNvSpPr>
          <p:nvPr>
            <p:ph sz="quarter" idx="13"/>
          </p:nvPr>
        </p:nvSpPr>
        <p:spPr>
          <a:xfrm>
            <a:off x="394816" y="1376773"/>
            <a:ext cx="4897264" cy="4500500"/>
          </a:xfrm>
        </p:spPr>
        <p:txBody>
          <a:bodyPr/>
          <a:lstStyle/>
          <a:p>
            <a:r>
              <a:rPr lang="fr-FR" sz="2600" dirty="0"/>
              <a:t>Argument marketing, enjeu de société, question de citoyens, stratégie mondiale… </a:t>
            </a:r>
          </a:p>
          <a:p>
            <a:r>
              <a:rPr lang="fr-FR" sz="2600" dirty="0"/>
              <a:t>le </a:t>
            </a:r>
            <a:r>
              <a:rPr lang="fr-FR" sz="2600" b="1" dirty="0"/>
              <a:t>développement durable</a:t>
            </a:r>
          </a:p>
          <a:p>
            <a:r>
              <a:rPr lang="fr-FR" sz="2600" dirty="0"/>
              <a:t>est aujourd’hui dans de nombreuses bouches mais </a:t>
            </a:r>
          </a:p>
          <a:p>
            <a:r>
              <a:rPr lang="fr-FR" sz="2600" dirty="0"/>
              <a:t>de quoi parlons-nous ? </a:t>
            </a:r>
          </a:p>
          <a:p>
            <a:endParaRPr lang="fr-FR" sz="2600" dirty="0"/>
          </a:p>
          <a:p>
            <a:r>
              <a:rPr lang="fr-FR" sz="2000" dirty="0">
                <a:hlinkClick r:id="rId2"/>
              </a:rPr>
              <a:t>https://www.lumni.fr/video/c-est-quoi-le-developpement-durable</a:t>
            </a:r>
            <a:r>
              <a:rPr lang="fr-FR" sz="2000" dirty="0"/>
              <a:t> </a:t>
            </a:r>
          </a:p>
          <a:p>
            <a:endParaRPr lang="fr-FR" dirty="0"/>
          </a:p>
          <a:p>
            <a:endParaRPr lang="fr-FR" dirty="0"/>
          </a:p>
        </p:txBody>
      </p:sp>
      <p:sp>
        <p:nvSpPr>
          <p:cNvPr id="10" name="Titre 9">
            <a:extLst>
              <a:ext uri="{FF2B5EF4-FFF2-40B4-BE49-F238E27FC236}">
                <a16:creationId xmlns:a16="http://schemas.microsoft.com/office/drawing/2014/main" id="{5E0BBAC2-C33C-4616-8364-2C80F9D9B041}"/>
              </a:ext>
            </a:extLst>
          </p:cNvPr>
          <p:cNvSpPr>
            <a:spLocks noGrp="1"/>
          </p:cNvSpPr>
          <p:nvPr>
            <p:ph type="title"/>
          </p:nvPr>
        </p:nvSpPr>
        <p:spPr/>
        <p:txBody>
          <a:bodyPr/>
          <a:lstStyle/>
          <a:p>
            <a:r>
              <a:rPr lang="fr-FR" dirty="0"/>
              <a:t>Développement durable</a:t>
            </a:r>
          </a:p>
        </p:txBody>
      </p:sp>
      <p:grpSp>
        <p:nvGrpSpPr>
          <p:cNvPr id="13" name="Groupe 12">
            <a:extLst>
              <a:ext uri="{FF2B5EF4-FFF2-40B4-BE49-F238E27FC236}">
                <a16:creationId xmlns:a16="http://schemas.microsoft.com/office/drawing/2014/main" id="{90C908F0-CEFA-46B7-842B-092B11CF4A49}"/>
              </a:ext>
            </a:extLst>
          </p:cNvPr>
          <p:cNvGrpSpPr/>
          <p:nvPr/>
        </p:nvGrpSpPr>
        <p:grpSpPr>
          <a:xfrm>
            <a:off x="5148063" y="1376772"/>
            <a:ext cx="3706521" cy="4500500"/>
            <a:chOff x="5292080" y="2790065"/>
            <a:chExt cx="3645024" cy="3645024"/>
          </a:xfrm>
        </p:grpSpPr>
        <p:pic>
          <p:nvPicPr>
            <p:cNvPr id="14" name="Picture 2" descr="poser une question 2111879 - Telecharger Vectoriel Gratuit, Clipart  Graphique, Vecteur Dessins et Pictogramme Gratuit">
              <a:extLst>
                <a:ext uri="{FF2B5EF4-FFF2-40B4-BE49-F238E27FC236}">
                  <a16:creationId xmlns:a16="http://schemas.microsoft.com/office/drawing/2014/main" id="{43B65DFF-C4F4-4317-958A-81478A631E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2790065"/>
              <a:ext cx="3645024" cy="3645024"/>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E4C58A44-CF6D-4061-8D25-0A74CD64D866}"/>
                </a:ext>
              </a:extLst>
            </p:cNvPr>
            <p:cNvSpPr/>
            <p:nvPr/>
          </p:nvSpPr>
          <p:spPr>
            <a:xfrm>
              <a:off x="6660232" y="5877272"/>
              <a:ext cx="1080120" cy="3693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1757803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0604526-C35C-4535-BC53-D52A75C38F90}"/>
              </a:ext>
            </a:extLst>
          </p:cNvPr>
          <p:cNvSpPr>
            <a:spLocks noGrp="1"/>
          </p:cNvSpPr>
          <p:nvPr>
            <p:ph type="dt" sz="half" idx="10"/>
          </p:nvPr>
        </p:nvSpPr>
        <p:spPr/>
        <p:txBody>
          <a:bodyPr/>
          <a:lstStyle/>
          <a:p>
            <a:r>
              <a:rPr lang="fr-FR"/>
              <a:t>Date  </a:t>
            </a:r>
          </a:p>
        </p:txBody>
      </p:sp>
      <p:sp>
        <p:nvSpPr>
          <p:cNvPr id="3" name="Espace réservé du numéro de diapositive 2">
            <a:extLst>
              <a:ext uri="{FF2B5EF4-FFF2-40B4-BE49-F238E27FC236}">
                <a16:creationId xmlns:a16="http://schemas.microsoft.com/office/drawing/2014/main" id="{0AC72B60-0E07-4C0E-8B06-FCA338679332}"/>
              </a:ext>
            </a:extLst>
          </p:cNvPr>
          <p:cNvSpPr>
            <a:spLocks noGrp="1"/>
          </p:cNvSpPr>
          <p:nvPr>
            <p:ph type="sldNum" sz="quarter" idx="12"/>
          </p:nvPr>
        </p:nvSpPr>
        <p:spPr/>
        <p:txBody>
          <a:bodyPr/>
          <a:lstStyle/>
          <a:p>
            <a:fld id="{056A6776-8E3D-4C9E-A2B0-BA65792BCDF3}" type="slidenum">
              <a:rPr lang="fr-FR" smtClean="0"/>
              <a:pPr/>
              <a:t>3</a:t>
            </a:fld>
            <a:endParaRPr lang="fr-FR"/>
          </a:p>
        </p:txBody>
      </p:sp>
      <p:sp>
        <p:nvSpPr>
          <p:cNvPr id="5" name="Titre 4">
            <a:extLst>
              <a:ext uri="{FF2B5EF4-FFF2-40B4-BE49-F238E27FC236}">
                <a16:creationId xmlns:a16="http://schemas.microsoft.com/office/drawing/2014/main" id="{41CBA7A3-8D11-4DE9-A12B-F2FAAE4DF776}"/>
              </a:ext>
            </a:extLst>
          </p:cNvPr>
          <p:cNvSpPr>
            <a:spLocks noGrp="1"/>
          </p:cNvSpPr>
          <p:nvPr>
            <p:ph type="title"/>
          </p:nvPr>
        </p:nvSpPr>
        <p:spPr/>
        <p:txBody>
          <a:bodyPr/>
          <a:lstStyle/>
          <a:p>
            <a:r>
              <a:rPr lang="fr-FR" dirty="0"/>
              <a:t>Développement durable</a:t>
            </a:r>
          </a:p>
        </p:txBody>
      </p:sp>
      <p:sp>
        <p:nvSpPr>
          <p:cNvPr id="8" name="Espace réservé du contenu 7">
            <a:extLst>
              <a:ext uri="{FF2B5EF4-FFF2-40B4-BE49-F238E27FC236}">
                <a16:creationId xmlns:a16="http://schemas.microsoft.com/office/drawing/2014/main" id="{7498E918-431C-4A17-A3A0-BFA13B0EF503}"/>
              </a:ext>
            </a:extLst>
          </p:cNvPr>
          <p:cNvSpPr>
            <a:spLocks noGrp="1"/>
          </p:cNvSpPr>
          <p:nvPr>
            <p:ph sz="quarter" idx="13"/>
          </p:nvPr>
        </p:nvSpPr>
        <p:spPr>
          <a:xfrm>
            <a:off x="323528" y="1268760"/>
            <a:ext cx="8363272" cy="4896544"/>
          </a:xfrm>
        </p:spPr>
        <p:txBody>
          <a:bodyPr/>
          <a:lstStyle/>
          <a:p>
            <a:pPr algn="just"/>
            <a:r>
              <a:rPr lang="fr-FR" dirty="0"/>
              <a:t>Les pays du monde s’engagent : </a:t>
            </a:r>
          </a:p>
          <a:p>
            <a:pPr algn="just"/>
            <a:r>
              <a:rPr lang="fr-FR" dirty="0"/>
              <a:t>- En </a:t>
            </a:r>
            <a:r>
              <a:rPr lang="fr-FR" b="1" dirty="0"/>
              <a:t>2000</a:t>
            </a:r>
            <a:r>
              <a:rPr lang="fr-FR" dirty="0"/>
              <a:t> : Objectifs du Millénaire pour le Développement (OMD).</a:t>
            </a:r>
          </a:p>
          <a:p>
            <a:pPr algn="just"/>
            <a:r>
              <a:rPr lang="fr-FR" dirty="0">
                <a:sym typeface="Wingdings" panose="05000000000000000000" pitchFamily="2" charset="2"/>
              </a:rPr>
              <a:t> </a:t>
            </a:r>
            <a:r>
              <a:rPr lang="fr-FR" dirty="0"/>
              <a:t>BILAN en 2015 : des succès et de </a:t>
            </a:r>
            <a:r>
              <a:rPr lang="fr-FR" b="1" dirty="0">
                <a:solidFill>
                  <a:schemeClr val="accent2">
                    <a:lumMod val="75000"/>
                  </a:schemeClr>
                </a:solidFill>
              </a:rPr>
              <a:t>nouveaux défis </a:t>
            </a:r>
            <a:r>
              <a:rPr lang="fr-FR" dirty="0"/>
              <a:t>à relever, en matière d’inégalités entre les pays, entre les sexes, … par exemple. </a:t>
            </a:r>
          </a:p>
          <a:p>
            <a:pPr algn="just"/>
            <a:endParaRPr lang="fr-FR" dirty="0"/>
          </a:p>
          <a:p>
            <a:pPr algn="just"/>
            <a:r>
              <a:rPr lang="fr-FR" b="1" dirty="0"/>
              <a:t>- </a:t>
            </a:r>
            <a:r>
              <a:rPr lang="fr-FR" dirty="0"/>
              <a:t>En</a:t>
            </a:r>
            <a:r>
              <a:rPr lang="fr-FR" b="1" dirty="0"/>
              <a:t> 2015 :  un objectif ambitieux </a:t>
            </a:r>
            <a:r>
              <a:rPr lang="fr-FR" dirty="0"/>
              <a:t>« transformer notre monde » d’ici 15 ans dans un programme de Développement Durable, l’Agenda 2030. </a:t>
            </a:r>
          </a:p>
          <a:p>
            <a:pPr algn="just"/>
            <a:r>
              <a:rPr lang="fr-FR" dirty="0">
                <a:sym typeface="Wingdings" panose="05000000000000000000" pitchFamily="2" charset="2"/>
              </a:rPr>
              <a:t> 17 objectifs </a:t>
            </a:r>
            <a:endParaRPr lang="fr-FR" dirty="0"/>
          </a:p>
          <a:p>
            <a:pPr marL="0" indent="0" algn="just">
              <a:buNone/>
            </a:pPr>
            <a:r>
              <a:rPr lang="fr-FR" dirty="0"/>
              <a:t> </a:t>
            </a:r>
            <a:r>
              <a:rPr lang="fr-FR" sz="2000" dirty="0">
                <a:hlinkClick r:id="rId2"/>
              </a:rPr>
              <a:t>https://www.youtube.com/watch?v=r356pAfRH8I</a:t>
            </a:r>
            <a:r>
              <a:rPr lang="fr-FR" sz="2000" dirty="0"/>
              <a:t> (arrêter à 1min54)</a:t>
            </a:r>
          </a:p>
        </p:txBody>
      </p:sp>
    </p:spTree>
    <p:extLst>
      <p:ext uri="{BB962C8B-B14F-4D97-AF65-F5344CB8AC3E}">
        <p14:creationId xmlns:p14="http://schemas.microsoft.com/office/powerpoint/2010/main" val="170704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64360F2-D4FD-4C3C-B9CB-3EB4190DCA85}"/>
              </a:ext>
            </a:extLst>
          </p:cNvPr>
          <p:cNvSpPr>
            <a:spLocks noGrp="1"/>
          </p:cNvSpPr>
          <p:nvPr>
            <p:ph type="dt" sz="half" idx="10"/>
          </p:nvPr>
        </p:nvSpPr>
        <p:spPr/>
        <p:txBody>
          <a:bodyPr/>
          <a:lstStyle/>
          <a:p>
            <a:r>
              <a:rPr lang="fr-FR"/>
              <a:t>Date  </a:t>
            </a:r>
          </a:p>
        </p:txBody>
      </p:sp>
      <p:sp>
        <p:nvSpPr>
          <p:cNvPr id="3" name="Espace réservé du numéro de diapositive 2">
            <a:extLst>
              <a:ext uri="{FF2B5EF4-FFF2-40B4-BE49-F238E27FC236}">
                <a16:creationId xmlns:a16="http://schemas.microsoft.com/office/drawing/2014/main" id="{1488AE65-E450-4648-9415-2831B4C4B610}"/>
              </a:ext>
            </a:extLst>
          </p:cNvPr>
          <p:cNvSpPr>
            <a:spLocks noGrp="1"/>
          </p:cNvSpPr>
          <p:nvPr>
            <p:ph type="sldNum" sz="quarter" idx="12"/>
          </p:nvPr>
        </p:nvSpPr>
        <p:spPr/>
        <p:txBody>
          <a:bodyPr/>
          <a:lstStyle/>
          <a:p>
            <a:fld id="{056A6776-8E3D-4C9E-A2B0-BA65792BCDF3}" type="slidenum">
              <a:rPr lang="fr-FR" smtClean="0"/>
              <a:pPr/>
              <a:t>4</a:t>
            </a:fld>
            <a:endParaRPr lang="fr-FR"/>
          </a:p>
        </p:txBody>
      </p:sp>
      <p:sp>
        <p:nvSpPr>
          <p:cNvPr id="4" name="Espace réservé du contenu 3">
            <a:extLst>
              <a:ext uri="{FF2B5EF4-FFF2-40B4-BE49-F238E27FC236}">
                <a16:creationId xmlns:a16="http://schemas.microsoft.com/office/drawing/2014/main" id="{4923368F-7391-417F-B898-C4C15F105C15}"/>
              </a:ext>
            </a:extLst>
          </p:cNvPr>
          <p:cNvSpPr>
            <a:spLocks noGrp="1"/>
          </p:cNvSpPr>
          <p:nvPr>
            <p:ph sz="quarter" idx="13"/>
          </p:nvPr>
        </p:nvSpPr>
        <p:spPr/>
        <p:txBody>
          <a:bodyPr/>
          <a:lstStyle/>
          <a:p>
            <a:endParaRPr lang="fr-FR"/>
          </a:p>
        </p:txBody>
      </p:sp>
      <p:sp>
        <p:nvSpPr>
          <p:cNvPr id="5" name="Titre 4">
            <a:extLst>
              <a:ext uri="{FF2B5EF4-FFF2-40B4-BE49-F238E27FC236}">
                <a16:creationId xmlns:a16="http://schemas.microsoft.com/office/drawing/2014/main" id="{89047165-B656-4DBE-AFCA-89C245A28D8F}"/>
              </a:ext>
            </a:extLst>
          </p:cNvPr>
          <p:cNvSpPr>
            <a:spLocks noGrp="1"/>
          </p:cNvSpPr>
          <p:nvPr>
            <p:ph type="title"/>
          </p:nvPr>
        </p:nvSpPr>
        <p:spPr/>
        <p:txBody>
          <a:bodyPr/>
          <a:lstStyle/>
          <a:p>
            <a:endParaRPr lang="fr-FR"/>
          </a:p>
        </p:txBody>
      </p:sp>
      <p:sp>
        <p:nvSpPr>
          <p:cNvPr id="6" name="Espace réservé pour une image  5">
            <a:extLst>
              <a:ext uri="{FF2B5EF4-FFF2-40B4-BE49-F238E27FC236}">
                <a16:creationId xmlns:a16="http://schemas.microsoft.com/office/drawing/2014/main" id="{B6AD9140-FC9B-49EA-AAEE-B544DC1D5E3B}"/>
              </a:ext>
            </a:extLst>
          </p:cNvPr>
          <p:cNvSpPr>
            <a:spLocks noGrp="1"/>
          </p:cNvSpPr>
          <p:nvPr>
            <p:ph type="pic" sz="quarter" idx="14"/>
          </p:nvPr>
        </p:nvSpPr>
        <p:spPr/>
      </p:sp>
      <p:pic>
        <p:nvPicPr>
          <p:cNvPr id="4098" name="Picture 2" descr="Le Cerema acteur de l&amp;#39;Agenda 2030 : nouveaux outils et accompagnement des  collectivités pour mettre en œuvre les 17 Objectifs de Développement Durable  | Cerema">
            <a:extLst>
              <a:ext uri="{FF2B5EF4-FFF2-40B4-BE49-F238E27FC236}">
                <a16:creationId xmlns:a16="http://schemas.microsoft.com/office/drawing/2014/main" id="{B9A27382-E0EC-45C2-A951-87172FEB70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20" y="0"/>
            <a:ext cx="943304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697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B89414E-A329-4EB9-AC41-01A515CA5B12}"/>
              </a:ext>
            </a:extLst>
          </p:cNvPr>
          <p:cNvSpPr>
            <a:spLocks noGrp="1"/>
          </p:cNvSpPr>
          <p:nvPr>
            <p:ph type="dt" sz="half" idx="10"/>
          </p:nvPr>
        </p:nvSpPr>
        <p:spPr/>
        <p:txBody>
          <a:bodyPr/>
          <a:lstStyle/>
          <a:p>
            <a:r>
              <a:rPr lang="fr-FR"/>
              <a:t>Date  </a:t>
            </a:r>
          </a:p>
        </p:txBody>
      </p:sp>
      <p:sp>
        <p:nvSpPr>
          <p:cNvPr id="3" name="Espace réservé du numéro de diapositive 2">
            <a:extLst>
              <a:ext uri="{FF2B5EF4-FFF2-40B4-BE49-F238E27FC236}">
                <a16:creationId xmlns:a16="http://schemas.microsoft.com/office/drawing/2014/main" id="{F1302EB0-909F-405A-92FB-D09C1EC3B39C}"/>
              </a:ext>
            </a:extLst>
          </p:cNvPr>
          <p:cNvSpPr>
            <a:spLocks noGrp="1"/>
          </p:cNvSpPr>
          <p:nvPr>
            <p:ph type="sldNum" sz="quarter" idx="12"/>
          </p:nvPr>
        </p:nvSpPr>
        <p:spPr/>
        <p:txBody>
          <a:bodyPr/>
          <a:lstStyle/>
          <a:p>
            <a:fld id="{056A6776-8E3D-4C9E-A2B0-BA65792BCDF3}" type="slidenum">
              <a:rPr lang="fr-FR" smtClean="0"/>
              <a:pPr/>
              <a:t>5</a:t>
            </a:fld>
            <a:endParaRPr lang="fr-FR"/>
          </a:p>
        </p:txBody>
      </p:sp>
      <p:sp>
        <p:nvSpPr>
          <p:cNvPr id="4" name="Espace réservé du contenu 3">
            <a:extLst>
              <a:ext uri="{FF2B5EF4-FFF2-40B4-BE49-F238E27FC236}">
                <a16:creationId xmlns:a16="http://schemas.microsoft.com/office/drawing/2014/main" id="{7CD293F3-D5AC-419B-90D3-426E9DBFDF7F}"/>
              </a:ext>
            </a:extLst>
          </p:cNvPr>
          <p:cNvSpPr>
            <a:spLocks noGrp="1"/>
          </p:cNvSpPr>
          <p:nvPr>
            <p:ph sz="quarter" idx="13"/>
          </p:nvPr>
        </p:nvSpPr>
        <p:spPr>
          <a:xfrm>
            <a:off x="394816" y="1196752"/>
            <a:ext cx="8291984" cy="4968551"/>
          </a:xfrm>
        </p:spPr>
        <p:txBody>
          <a:bodyPr/>
          <a:lstStyle/>
          <a:p>
            <a:pPr algn="just"/>
            <a:r>
              <a:rPr lang="fr-FR" dirty="0"/>
              <a:t>Ces </a:t>
            </a:r>
            <a:r>
              <a:rPr lang="fr-FR" b="1" dirty="0"/>
              <a:t>17 objectifs sont liés</a:t>
            </a:r>
            <a:r>
              <a:rPr lang="fr-FR" dirty="0"/>
              <a:t> et agir sur un objectif c’est agir sur un ou plusieurs autres. </a:t>
            </a:r>
          </a:p>
          <a:p>
            <a:pPr algn="just"/>
            <a:endParaRPr lang="fr-FR" dirty="0"/>
          </a:p>
          <a:p>
            <a:pPr algn="just"/>
            <a:r>
              <a:rPr lang="fr-FR" dirty="0"/>
              <a:t>Ex. en adoptant une </a:t>
            </a:r>
            <a:r>
              <a:rPr lang="fr-FR" b="1" dirty="0">
                <a:solidFill>
                  <a:schemeClr val="accent2">
                    <a:lumMod val="75000"/>
                  </a:schemeClr>
                </a:solidFill>
              </a:rPr>
              <a:t>consommation responsable </a:t>
            </a:r>
            <a:r>
              <a:rPr lang="fr-FR" dirty="0"/>
              <a:t>(</a:t>
            </a:r>
            <a:r>
              <a:rPr lang="fr-FR" b="1" dirty="0"/>
              <a:t>ODD 12</a:t>
            </a:r>
            <a:r>
              <a:rPr lang="fr-FR" dirty="0"/>
              <a:t>) en matière de mode, on réduit les impacts sur notre </a:t>
            </a:r>
            <a:r>
              <a:rPr lang="fr-FR" b="1" dirty="0">
                <a:solidFill>
                  <a:schemeClr val="accent2">
                    <a:lumMod val="75000"/>
                  </a:schemeClr>
                </a:solidFill>
              </a:rPr>
              <a:t>planète</a:t>
            </a:r>
            <a:r>
              <a:rPr lang="fr-FR" dirty="0"/>
              <a:t> (</a:t>
            </a:r>
            <a:r>
              <a:rPr lang="fr-FR" b="1" dirty="0"/>
              <a:t>ODD 13,14 et 15</a:t>
            </a:r>
            <a:r>
              <a:rPr lang="fr-FR" dirty="0"/>
              <a:t>) et on agit contre les </a:t>
            </a:r>
            <a:r>
              <a:rPr lang="fr-FR" b="1" dirty="0">
                <a:solidFill>
                  <a:schemeClr val="accent2">
                    <a:lumMod val="75000"/>
                  </a:schemeClr>
                </a:solidFill>
              </a:rPr>
              <a:t>conditions de travail </a:t>
            </a:r>
            <a:r>
              <a:rPr lang="fr-FR" dirty="0"/>
              <a:t>indignes des ouvrières/ers de l’industrie textile (</a:t>
            </a:r>
            <a:r>
              <a:rPr lang="fr-FR" b="1" dirty="0"/>
              <a:t>ODD8</a:t>
            </a:r>
            <a:r>
              <a:rPr lang="fr-FR" dirty="0"/>
              <a:t>). </a:t>
            </a:r>
          </a:p>
          <a:p>
            <a:pPr algn="just"/>
            <a:endParaRPr lang="fr-FR" dirty="0"/>
          </a:p>
          <a:p>
            <a:pPr algn="just"/>
            <a:r>
              <a:rPr lang="fr-FR" dirty="0"/>
              <a:t>Cf. présentation à venir de la filière MDM.</a:t>
            </a:r>
          </a:p>
        </p:txBody>
      </p:sp>
      <p:sp>
        <p:nvSpPr>
          <p:cNvPr id="5" name="Titre 4">
            <a:extLst>
              <a:ext uri="{FF2B5EF4-FFF2-40B4-BE49-F238E27FC236}">
                <a16:creationId xmlns:a16="http://schemas.microsoft.com/office/drawing/2014/main" id="{F6885CB6-FDC9-4DA2-80D4-A308A0DFA9CA}"/>
              </a:ext>
            </a:extLst>
          </p:cNvPr>
          <p:cNvSpPr>
            <a:spLocks noGrp="1"/>
          </p:cNvSpPr>
          <p:nvPr>
            <p:ph type="title"/>
          </p:nvPr>
        </p:nvSpPr>
        <p:spPr/>
        <p:txBody>
          <a:bodyPr/>
          <a:lstStyle/>
          <a:p>
            <a:r>
              <a:rPr lang="fr-FR" dirty="0"/>
              <a:t>Développement durable</a:t>
            </a:r>
          </a:p>
        </p:txBody>
      </p:sp>
    </p:spTree>
    <p:extLst>
      <p:ext uri="{BB962C8B-B14F-4D97-AF65-F5344CB8AC3E}">
        <p14:creationId xmlns:p14="http://schemas.microsoft.com/office/powerpoint/2010/main" val="207725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9CF0834-EF85-4FD1-960F-0A1D5D05786F}"/>
              </a:ext>
            </a:extLst>
          </p:cNvPr>
          <p:cNvSpPr>
            <a:spLocks noGrp="1"/>
          </p:cNvSpPr>
          <p:nvPr>
            <p:ph type="dt" sz="half" idx="10"/>
          </p:nvPr>
        </p:nvSpPr>
        <p:spPr/>
        <p:txBody>
          <a:bodyPr/>
          <a:lstStyle/>
          <a:p>
            <a:r>
              <a:rPr lang="fr-FR"/>
              <a:t>Date  </a:t>
            </a:r>
          </a:p>
        </p:txBody>
      </p:sp>
      <p:sp>
        <p:nvSpPr>
          <p:cNvPr id="3" name="Espace réservé du numéro de diapositive 2">
            <a:extLst>
              <a:ext uri="{FF2B5EF4-FFF2-40B4-BE49-F238E27FC236}">
                <a16:creationId xmlns:a16="http://schemas.microsoft.com/office/drawing/2014/main" id="{97025B55-B92D-4E41-9039-6F126B59E9E1}"/>
              </a:ext>
            </a:extLst>
          </p:cNvPr>
          <p:cNvSpPr>
            <a:spLocks noGrp="1"/>
          </p:cNvSpPr>
          <p:nvPr>
            <p:ph type="sldNum" sz="quarter" idx="12"/>
          </p:nvPr>
        </p:nvSpPr>
        <p:spPr/>
        <p:txBody>
          <a:bodyPr/>
          <a:lstStyle/>
          <a:p>
            <a:fld id="{056A6776-8E3D-4C9E-A2B0-BA65792BCDF3}" type="slidenum">
              <a:rPr lang="fr-FR" smtClean="0"/>
              <a:pPr/>
              <a:t>6</a:t>
            </a:fld>
            <a:endParaRPr lang="fr-FR"/>
          </a:p>
        </p:txBody>
      </p:sp>
      <p:sp>
        <p:nvSpPr>
          <p:cNvPr id="4" name="Espace réservé du contenu 3">
            <a:extLst>
              <a:ext uri="{FF2B5EF4-FFF2-40B4-BE49-F238E27FC236}">
                <a16:creationId xmlns:a16="http://schemas.microsoft.com/office/drawing/2014/main" id="{A01EA07D-BC3E-4F4A-A1FC-E2A60EF093D7}"/>
              </a:ext>
            </a:extLst>
          </p:cNvPr>
          <p:cNvSpPr>
            <a:spLocks noGrp="1"/>
          </p:cNvSpPr>
          <p:nvPr>
            <p:ph sz="quarter" idx="13"/>
          </p:nvPr>
        </p:nvSpPr>
        <p:spPr>
          <a:xfrm>
            <a:off x="394816" y="1340769"/>
            <a:ext cx="8229600" cy="4536504"/>
          </a:xfrm>
        </p:spPr>
        <p:txBody>
          <a:bodyPr/>
          <a:lstStyle/>
          <a:p>
            <a:r>
              <a:rPr lang="fr-FR" dirty="0"/>
              <a:t>Légende amérindienne : </a:t>
            </a:r>
          </a:p>
          <a:p>
            <a:endParaRPr lang="fr-FR" dirty="0"/>
          </a:p>
          <a:p>
            <a:pPr algn="just"/>
            <a:r>
              <a:rPr lang="fr-FR" dirty="0"/>
              <a:t>« Un jour, dit la légende, il y eut un immense incendie de forêt. Tous les animaux terrifiés, atterrés, observaient impuissants le désastre. Seul le petit colibri s’activait, allant chercher quelques gouttes avec son bec pour les jeter sur le feu. Après un moment, le tatou, agacé par cette agitation dérisoire, lui dit : « Colibri ! Tu n’es pas fou ? Ce n’est pas avec ces gouttes d’eau que tu vas éteindre le feu ! »</a:t>
            </a:r>
            <a:br>
              <a:rPr lang="fr-FR" dirty="0"/>
            </a:br>
            <a:r>
              <a:rPr lang="fr-FR" dirty="0"/>
              <a:t>Et le colibri lui répondit : « Je le sais, mais je fais ma part. »</a:t>
            </a:r>
          </a:p>
        </p:txBody>
      </p:sp>
      <p:sp>
        <p:nvSpPr>
          <p:cNvPr id="5" name="Titre 4">
            <a:extLst>
              <a:ext uri="{FF2B5EF4-FFF2-40B4-BE49-F238E27FC236}">
                <a16:creationId xmlns:a16="http://schemas.microsoft.com/office/drawing/2014/main" id="{70320EFA-432F-4B06-AEE5-B78D7592145B}"/>
              </a:ext>
            </a:extLst>
          </p:cNvPr>
          <p:cNvSpPr>
            <a:spLocks noGrp="1"/>
          </p:cNvSpPr>
          <p:nvPr>
            <p:ph type="title"/>
          </p:nvPr>
        </p:nvSpPr>
        <p:spPr/>
        <p:txBody>
          <a:bodyPr/>
          <a:lstStyle/>
          <a:p>
            <a:r>
              <a:rPr lang="fr-FR" sz="2800" b="1" dirty="0"/>
              <a:t>Se mobiliser en faveur du Développement Durable </a:t>
            </a:r>
          </a:p>
        </p:txBody>
      </p:sp>
    </p:spTree>
    <p:extLst>
      <p:ext uri="{BB962C8B-B14F-4D97-AF65-F5344CB8AC3E}">
        <p14:creationId xmlns:p14="http://schemas.microsoft.com/office/powerpoint/2010/main" val="273499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4A30D91-4A47-4894-A17B-AADD0E1A1572}"/>
              </a:ext>
            </a:extLst>
          </p:cNvPr>
          <p:cNvSpPr>
            <a:spLocks noGrp="1"/>
          </p:cNvSpPr>
          <p:nvPr>
            <p:ph type="dt" sz="half" idx="10"/>
          </p:nvPr>
        </p:nvSpPr>
        <p:spPr/>
        <p:txBody>
          <a:bodyPr/>
          <a:lstStyle/>
          <a:p>
            <a:r>
              <a:rPr lang="fr-FR"/>
              <a:t>Date  </a:t>
            </a:r>
          </a:p>
        </p:txBody>
      </p:sp>
      <p:sp>
        <p:nvSpPr>
          <p:cNvPr id="3" name="Espace réservé du numéro de diapositive 2">
            <a:extLst>
              <a:ext uri="{FF2B5EF4-FFF2-40B4-BE49-F238E27FC236}">
                <a16:creationId xmlns:a16="http://schemas.microsoft.com/office/drawing/2014/main" id="{8FC39972-8437-4461-9FC8-077BDF72148C}"/>
              </a:ext>
            </a:extLst>
          </p:cNvPr>
          <p:cNvSpPr>
            <a:spLocks noGrp="1"/>
          </p:cNvSpPr>
          <p:nvPr>
            <p:ph type="sldNum" sz="quarter" idx="12"/>
          </p:nvPr>
        </p:nvSpPr>
        <p:spPr/>
        <p:txBody>
          <a:bodyPr/>
          <a:lstStyle/>
          <a:p>
            <a:fld id="{056A6776-8E3D-4C9E-A2B0-BA65792BCDF3}" type="slidenum">
              <a:rPr lang="fr-FR" smtClean="0"/>
              <a:pPr/>
              <a:t>7</a:t>
            </a:fld>
            <a:endParaRPr lang="fr-FR"/>
          </a:p>
        </p:txBody>
      </p:sp>
      <p:sp>
        <p:nvSpPr>
          <p:cNvPr id="4" name="Espace réservé du contenu 3">
            <a:extLst>
              <a:ext uri="{FF2B5EF4-FFF2-40B4-BE49-F238E27FC236}">
                <a16:creationId xmlns:a16="http://schemas.microsoft.com/office/drawing/2014/main" id="{B06E8FAB-551F-40E4-88E7-D4D37A7FB824}"/>
              </a:ext>
            </a:extLst>
          </p:cNvPr>
          <p:cNvSpPr>
            <a:spLocks noGrp="1"/>
          </p:cNvSpPr>
          <p:nvPr>
            <p:ph sz="quarter" idx="13"/>
          </p:nvPr>
        </p:nvSpPr>
        <p:spPr>
          <a:xfrm>
            <a:off x="457200" y="1556791"/>
            <a:ext cx="6347048" cy="4392489"/>
          </a:xfrm>
        </p:spPr>
        <p:txBody>
          <a:bodyPr/>
          <a:lstStyle/>
          <a:p>
            <a:pPr algn="just"/>
            <a:r>
              <a:rPr lang="fr-FR" dirty="0"/>
              <a:t>Le Lycée Simone Veil devient un </a:t>
            </a:r>
            <a:r>
              <a:rPr lang="fr-FR" b="1" dirty="0"/>
              <a:t>terrain d’apprentissage</a:t>
            </a:r>
            <a:r>
              <a:rPr lang="fr-FR" dirty="0"/>
              <a:t> et </a:t>
            </a:r>
            <a:r>
              <a:rPr lang="fr-FR" b="1" dirty="0"/>
              <a:t>d’appropriation</a:t>
            </a:r>
            <a:r>
              <a:rPr lang="fr-FR" dirty="0"/>
              <a:t> des enjeux </a:t>
            </a:r>
            <a:r>
              <a:rPr lang="fr-FR" b="1" dirty="0"/>
              <a:t>du développement durable et  de ses 17 objectifs</a:t>
            </a:r>
            <a:r>
              <a:rPr lang="fr-FR" dirty="0"/>
              <a:t>, par les actions qu’impulsent et mènent les </a:t>
            </a:r>
            <a:r>
              <a:rPr lang="fr-FR" b="1" dirty="0"/>
              <a:t>élèves</a:t>
            </a:r>
            <a:r>
              <a:rPr lang="fr-FR" dirty="0"/>
              <a:t>, encadrés par les </a:t>
            </a:r>
            <a:r>
              <a:rPr lang="fr-FR" b="1" dirty="0"/>
              <a:t>équipes</a:t>
            </a:r>
            <a:r>
              <a:rPr lang="fr-FR" dirty="0"/>
              <a:t> de l’établissement. </a:t>
            </a:r>
          </a:p>
          <a:p>
            <a:pPr algn="just"/>
            <a:endParaRPr lang="fr-FR" dirty="0"/>
          </a:p>
          <a:p>
            <a:pPr algn="just"/>
            <a:r>
              <a:rPr lang="fr-FR" dirty="0"/>
              <a:t>Par les initiatives passées, en cours et à venir qui vont vous être présentées, ils sont toutes et tous, les colibris de la légende. </a:t>
            </a:r>
          </a:p>
        </p:txBody>
      </p:sp>
      <p:sp>
        <p:nvSpPr>
          <p:cNvPr id="5" name="Titre 4">
            <a:extLst>
              <a:ext uri="{FF2B5EF4-FFF2-40B4-BE49-F238E27FC236}">
                <a16:creationId xmlns:a16="http://schemas.microsoft.com/office/drawing/2014/main" id="{3639E4A1-7CE8-49AB-A2E9-3DCB79F95A46}"/>
              </a:ext>
            </a:extLst>
          </p:cNvPr>
          <p:cNvSpPr>
            <a:spLocks noGrp="1"/>
          </p:cNvSpPr>
          <p:nvPr>
            <p:ph type="title"/>
          </p:nvPr>
        </p:nvSpPr>
        <p:spPr/>
        <p:txBody>
          <a:bodyPr/>
          <a:lstStyle/>
          <a:p>
            <a:r>
              <a:rPr lang="fr-FR" sz="2800" b="1" dirty="0"/>
              <a:t>Se mobiliser en faveur du Développement Durable au lycée</a:t>
            </a:r>
          </a:p>
        </p:txBody>
      </p:sp>
      <p:pic>
        <p:nvPicPr>
          <p:cNvPr id="8" name="Picture 2" descr="Les Soins Du Colibri Capdenac Gare (adresse)">
            <a:extLst>
              <a:ext uri="{FF2B5EF4-FFF2-40B4-BE49-F238E27FC236}">
                <a16:creationId xmlns:a16="http://schemas.microsoft.com/office/drawing/2014/main" id="{1B8D74CB-825C-4982-96A5-8C4F1C4E404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7120" y="3046396"/>
            <a:ext cx="1817367" cy="1817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230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TotalTime>
  <Words>461</Words>
  <Application>Microsoft Office PowerPoint</Application>
  <PresentationFormat>Affichage à l'écran (4:3)</PresentationFormat>
  <Paragraphs>46</Paragraphs>
  <Slides>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DIN</vt:lpstr>
      <vt:lpstr>DIN-Medium</vt:lpstr>
      <vt:lpstr>Eveleth Slant Regular</vt:lpstr>
      <vt:lpstr>Thème Office</vt:lpstr>
      <vt:lpstr>Présentation PowerPoint</vt:lpstr>
      <vt:lpstr>Développement durable</vt:lpstr>
      <vt:lpstr>Développement durable</vt:lpstr>
      <vt:lpstr>Présentation PowerPoint</vt:lpstr>
      <vt:lpstr>Développement durable</vt:lpstr>
      <vt:lpstr>Se mobiliser en faveur du Développement Durable </vt:lpstr>
      <vt:lpstr>Se mobiliser en faveur du Développement Durable au lycée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Camille</dc:creator>
  <cp:lastModifiedBy>Isabelle GRANET</cp:lastModifiedBy>
  <cp:revision>56</cp:revision>
  <dcterms:created xsi:type="dcterms:W3CDTF">2016-08-22T10:21:45Z</dcterms:created>
  <dcterms:modified xsi:type="dcterms:W3CDTF">2022-02-10T14:53:17Z</dcterms:modified>
</cp:coreProperties>
</file>